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7" r:id="rId2"/>
    <p:sldId id="455" r:id="rId3"/>
    <p:sldId id="364" r:id="rId4"/>
    <p:sldId id="456" r:id="rId5"/>
    <p:sldId id="457" r:id="rId6"/>
    <p:sldId id="458" r:id="rId7"/>
    <p:sldId id="444" r:id="rId8"/>
    <p:sldId id="460" r:id="rId9"/>
    <p:sldId id="459" r:id="rId10"/>
    <p:sldId id="465" r:id="rId11"/>
    <p:sldId id="483" r:id="rId12"/>
    <p:sldId id="461" r:id="rId13"/>
    <p:sldId id="482" r:id="rId14"/>
    <p:sldId id="468" r:id="rId15"/>
    <p:sldId id="466" r:id="rId16"/>
    <p:sldId id="467" r:id="rId17"/>
    <p:sldId id="471" r:id="rId18"/>
    <p:sldId id="469" r:id="rId19"/>
    <p:sldId id="470" r:id="rId20"/>
    <p:sldId id="474" r:id="rId21"/>
    <p:sldId id="473" r:id="rId22"/>
    <p:sldId id="484" r:id="rId23"/>
    <p:sldId id="485" r:id="rId24"/>
    <p:sldId id="486" r:id="rId25"/>
    <p:sldId id="487" r:id="rId26"/>
    <p:sldId id="488" r:id="rId27"/>
    <p:sldId id="489" r:id="rId28"/>
    <p:sldId id="492" r:id="rId29"/>
    <p:sldId id="493" r:id="rId30"/>
    <p:sldId id="502" r:id="rId31"/>
    <p:sldId id="497" r:id="rId32"/>
    <p:sldId id="498" r:id="rId33"/>
    <p:sldId id="499" r:id="rId34"/>
    <p:sldId id="500" r:id="rId35"/>
    <p:sldId id="501" r:id="rId36"/>
    <p:sldId id="503" r:id="rId37"/>
    <p:sldId id="495" r:id="rId38"/>
    <p:sldId id="496" r:id="rId39"/>
    <p:sldId id="490" r:id="rId40"/>
    <p:sldId id="491" r:id="rId41"/>
    <p:sldId id="475" r:id="rId42"/>
    <p:sldId id="476" r:id="rId43"/>
    <p:sldId id="477" r:id="rId44"/>
    <p:sldId id="478" r:id="rId45"/>
    <p:sldId id="472" r:id="rId46"/>
    <p:sldId id="479" r:id="rId47"/>
    <p:sldId id="462" r:id="rId48"/>
    <p:sldId id="463" r:id="rId49"/>
    <p:sldId id="480" r:id="rId50"/>
    <p:sldId id="464" r:id="rId51"/>
    <p:sldId id="481" r:id="rId52"/>
    <p:sldId id="446" r:id="rId53"/>
    <p:sldId id="447" r:id="rId54"/>
    <p:sldId id="448" r:id="rId55"/>
    <p:sldId id="449" r:id="rId56"/>
    <p:sldId id="450" r:id="rId57"/>
    <p:sldId id="451" r:id="rId58"/>
    <p:sldId id="452" r:id="rId59"/>
    <p:sldId id="453" r:id="rId60"/>
    <p:sldId id="454" r:id="rId61"/>
    <p:sldId id="414" r:id="rId62"/>
    <p:sldId id="415" r:id="rId63"/>
    <p:sldId id="416" r:id="rId64"/>
    <p:sldId id="417" r:id="rId65"/>
    <p:sldId id="419" r:id="rId66"/>
    <p:sldId id="418" r:id="rId67"/>
    <p:sldId id="420" r:id="rId68"/>
    <p:sldId id="429" r:id="rId69"/>
    <p:sldId id="421" r:id="rId70"/>
    <p:sldId id="422" r:id="rId71"/>
    <p:sldId id="423" r:id="rId72"/>
    <p:sldId id="424" r:id="rId73"/>
    <p:sldId id="425" r:id="rId74"/>
    <p:sldId id="426" r:id="rId75"/>
    <p:sldId id="427" r:id="rId76"/>
    <p:sldId id="428" r:id="rId77"/>
    <p:sldId id="430" r:id="rId78"/>
    <p:sldId id="431" r:id="rId79"/>
    <p:sldId id="434" r:id="rId80"/>
    <p:sldId id="435" r:id="rId81"/>
    <p:sldId id="436" r:id="rId82"/>
    <p:sldId id="437" r:id="rId83"/>
    <p:sldId id="440" r:id="rId84"/>
    <p:sldId id="438" r:id="rId85"/>
    <p:sldId id="439" r:id="rId86"/>
    <p:sldId id="409" r:id="rId87"/>
    <p:sldId id="441" r:id="rId88"/>
    <p:sldId id="442" r:id="rId89"/>
    <p:sldId id="443" r:id="rId90"/>
    <p:sldId id="432" r:id="rId91"/>
    <p:sldId id="433" r:id="rId92"/>
    <p:sldId id="410" r:id="rId93"/>
    <p:sldId id="411" r:id="rId94"/>
    <p:sldId id="412" r:id="rId95"/>
    <p:sldId id="413" r:id="rId96"/>
    <p:sldId id="345" r:id="rId97"/>
    <p:sldId id="346" r:id="rId98"/>
    <p:sldId id="347" r:id="rId99"/>
    <p:sldId id="348" r:id="rId100"/>
    <p:sldId id="333" r:id="rId101"/>
    <p:sldId id="334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E6AF00"/>
    <a:srgbClr val="40404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6F49D-5FDD-48A9-8279-CA765510D6B4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48442-6349-4338-B951-A70D1D9246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255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749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9473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7338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90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669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68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7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21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983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247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90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43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34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127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779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18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952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538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016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052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670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16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538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305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42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0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97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919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96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610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349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331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337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761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0436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981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9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492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2418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417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8447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8262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5296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616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1556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198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43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36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6499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938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1414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7036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5132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9520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9910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3745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85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437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716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4034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846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3248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0415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3506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994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906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809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7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8524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0350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782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129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0462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8489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6433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4921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1746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052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93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5240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80106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0198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3210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8411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5244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7093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545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19442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5109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42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520E8-337F-587B-BD0F-664D1C99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A05008-CA85-649A-EBD4-B2876BF6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1BF871-ED17-FE3F-B0A4-0090BB8B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67498F-D36F-55F5-C8E6-C54BDF44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926CE5-FF61-97E0-A53D-B3E87800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4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3CCF1-0E3A-7C75-69B8-63CCB016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564346-2F5B-E5AC-1BAA-01ED3333A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D00BF7-E4B9-950B-4BDE-A18D20EB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E73715-91B4-FEFE-C9CE-A4E90EDC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8C7E78-70B7-2B11-DC36-02627914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2FE4AB-6E8D-4A7C-EF0E-5E3162DC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CDA7F09-1F6A-3F29-2C6E-EFEA3671E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44B78-0688-B48A-7EB0-5BA4538A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A73AFB-DAA9-D33E-F244-15964B12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E7A6AA-4A59-D0C2-707D-B53A39A5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59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0A1C7-D266-26C2-4AEE-D6E2410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81C4E-E86A-55C6-86D8-ED0C96E5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251B4-BE43-75E2-6717-704871F7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1A2AC8-1371-3538-D2B5-2BF29481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686DA4-8960-E22D-C4C3-C6C4BE1A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187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936C3-A3F6-210C-0899-510CCB90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52D93-E4B0-8BBF-D98F-ED70B0D45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9E27B-E30C-880B-5544-47A5F689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68A7C-FEFF-4F91-0598-D4A1D349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613BE2-7BDD-2A63-B7EB-A62D26D7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45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EEADE-B4B7-72C5-14BF-6EF8CEC3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F0EAFE-3FB2-F244-E2D8-EBE11DC06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E6FA73-C967-FF73-3162-B62F48251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07C761-6168-8ACE-3F43-2AEA63F8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8098D2-6E57-B10B-86A0-598ACE92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37880C-B331-C2E9-14A6-CD2ACC4A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42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9C082-3B8B-16DE-9B1A-51E4445A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37DBD1-1D83-0903-5E3A-54B15ADFB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D2E797-6694-8CDC-F6FB-CDAB127AE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A5E988-763B-F532-7612-21507146C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88F7C80-6D23-962B-8B0E-E8038F9D7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22734E4-2FE2-CBEB-98D9-634DB84C6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9789E3-B597-EA94-D0F2-C01B17E6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8217E2-7C02-33B0-ADD8-62F1AA6D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02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2C2CF-69AE-663F-56FC-467D5A1A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3A36A9-CA1F-48A2-DCFD-1FB3CD05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9FB62B-9911-E9DF-C760-6C56590B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9E8FD-2548-DED6-5579-2114DCA5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57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1D7E74-5312-AAFE-5EF1-3E4D41F7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DA7BFE-956F-A336-060A-3277D3D0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20F76-04F3-5B76-DDE5-AA090436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26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F1542-3779-30AA-A83E-04A4BDCC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F6C495-7F00-5B3E-C695-A71C9FCB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11369E-DEB3-3C9D-2540-C51C3A712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05368C-B3FA-57DC-7B49-E0955430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5BA06E-C021-8F60-CF92-BC51C7B3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842DE-0DFF-F286-A716-87E81AA9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FDE4-8DCA-0520-33F3-E3A91E24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4C646C-ABF6-95E4-36F9-89B478EF7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E71FB9-F812-F902-3B09-278FD6185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18126E-B391-9837-6C90-FDA4EA9C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F9E8F9-9741-14C1-B716-B9F98EBA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AF9FC2-3FEA-96EE-9135-59C392A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02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F2C7A-1C22-A8C2-3BEB-3CDF9BCB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706030-2689-3804-73BD-9F6680109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F9819C-08F8-5073-1E98-98D772DA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FDDA-C62F-47B4-B7DD-52184EB7138A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94E71E-F5F9-3DB3-88C8-4325140A8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FC0A1-81CC-D45D-024C-CA48DC66A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C9DA-BA6D-4166-B879-A062A25FC23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18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mailto:slproskura@gmail.com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ctrTitle" idx="4294967295"/>
          </p:nvPr>
        </p:nvSpPr>
        <p:spPr>
          <a:xfrm>
            <a:off x="2052888" y="5069802"/>
            <a:ext cx="9030443" cy="1553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3200" b="1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Лекція №</a:t>
            </a:r>
            <a:r>
              <a:rPr lang="en-US" sz="3200" b="1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br>
              <a:rPr lang="uk-UA" sz="3200" dirty="0">
                <a:solidFill>
                  <a:srgbClr val="0000CC"/>
                </a:solidFill>
              </a:rPr>
            </a:br>
            <a:r>
              <a:rPr lang="uk-UA" sz="3200" b="1" dirty="0">
                <a:solidFill>
                  <a:srgbClr val="0000CC"/>
                </a:solidFill>
              </a:rPr>
              <a:t> </a:t>
            </a:r>
            <a:r>
              <a:rPr lang="en-US" sz="3200" b="1" dirty="0">
                <a:solidFill>
                  <a:srgbClr val="0000CC"/>
                </a:solidFill>
              </a:rPr>
              <a:t>HTTP-</a:t>
            </a:r>
            <a:r>
              <a:rPr lang="ru-RU" sz="3200" b="1" dirty="0" err="1">
                <a:solidFill>
                  <a:srgbClr val="0000CC"/>
                </a:solidFill>
              </a:rPr>
              <a:t>запити</a:t>
            </a:r>
            <a:r>
              <a:rPr lang="ru-RU" sz="3200" b="1" dirty="0">
                <a:solidFill>
                  <a:srgbClr val="0000CC"/>
                </a:solidFill>
              </a:rPr>
              <a:t>.</a:t>
            </a:r>
            <a:r>
              <a:rPr lang="en-AU" sz="3200" b="1" dirty="0">
                <a:solidFill>
                  <a:srgbClr val="0000CC"/>
                </a:solidFill>
              </a:rPr>
              <a:t>REST API. AJAX. </a:t>
            </a:r>
            <a:r>
              <a:rPr lang="uk-UA" sz="3200" b="1" dirty="0">
                <a:solidFill>
                  <a:srgbClr val="0000CC"/>
                </a:solidFill>
              </a:rPr>
              <a:t>Крос-доменні запити. Пагінація</a:t>
            </a:r>
            <a:br>
              <a:rPr lang="uk-UA" sz="1800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3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9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uk-UA" sz="3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uk-UA"/>
              <a:pPr/>
              <a:t>1</a:t>
            </a:fld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709" y="81374"/>
            <a:ext cx="647774" cy="77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>
            <a:off x="2044539" y="950394"/>
            <a:ext cx="33101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uk-UA" sz="1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Національний технічний університет України «КИЇВСЬКИЙ ПОЛІТЕХНИЧНИЙ ІНСТИТУТ імені  ІГОРЯ СІКОРСЬКОГО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0786" y="96270"/>
            <a:ext cx="655414" cy="7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5939089" y="1003066"/>
            <a:ext cx="34374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uk-UA" sz="1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Кафедра інформаційних систем та технологій </a:t>
            </a:r>
            <a:endParaRPr sz="16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6915243" y="5079197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uk-UA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Лектор </a:t>
            </a:r>
          </a:p>
          <a:p>
            <a:r>
              <a:rPr lang="uk-UA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Проскура </a:t>
            </a:r>
            <a:r>
              <a:rPr lang="uk-UA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СвІтлана</a:t>
            </a:r>
            <a:r>
              <a:rPr lang="uk-UA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Леонідівна</a:t>
            </a:r>
            <a:endParaRPr dirty="0"/>
          </a:p>
          <a:p>
            <a:r>
              <a:rPr lang="uk-UA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slproskura@gmail.com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2029991" y="2478406"/>
            <a:ext cx="85377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uk-UA" sz="2000" b="1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ІНТЕРНЕТ-ТЕХНОЛОГІЇ та ПРОЕКТУВАННЯ  WEB -ЗАСТОСУВАНЬ</a:t>
            </a:r>
            <a:endParaRPr sz="20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EED21A-C0C1-4AE7-83E9-82A9B8565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7762" y="45664"/>
            <a:ext cx="1219370" cy="1648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64FE69-B0BF-480F-A8DF-B8EDB313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42" y="978962"/>
            <a:ext cx="8590476" cy="26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86682E-E3EC-4CD0-AF7B-FD8186DD9131}"/>
              </a:ext>
            </a:extLst>
          </p:cNvPr>
          <p:cNvSpPr txBox="1"/>
          <p:nvPr/>
        </p:nvSpPr>
        <p:spPr>
          <a:xfrm>
            <a:off x="2891245" y="35980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0000CC"/>
                </a:solidFill>
              </a:rPr>
              <a:t>fetch(</a:t>
            </a:r>
            <a:r>
              <a:rPr lang="en-AU" b="1" dirty="0" err="1">
                <a:solidFill>
                  <a:srgbClr val="0000CC"/>
                </a:solidFill>
              </a:rPr>
              <a:t>url</a:t>
            </a:r>
            <a:r>
              <a:rPr lang="en-AU" b="1" dirty="0">
                <a:solidFill>
                  <a:srgbClr val="0000CC"/>
                </a:solidFill>
              </a:rPr>
              <a:t>, options)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FA2663-6093-4404-8028-2E6472769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908" y="3967342"/>
            <a:ext cx="8257143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858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40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8FC67-592C-4D62-8F01-74D1B3ABB0C9}"/>
              </a:ext>
            </a:extLst>
          </p:cNvPr>
          <p:cNvSpPr txBox="1"/>
          <p:nvPr/>
        </p:nvSpPr>
        <p:spPr>
          <a:xfrm>
            <a:off x="2020389" y="978962"/>
            <a:ext cx="79683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Response handling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обробка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відпов</a:t>
            </a:r>
            <a:r>
              <a:rPr lang="uk-UA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іді</a:t>
            </a:r>
            <a:r>
              <a:rPr lang="uk-U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handling</a:t>
            </a:r>
            <a:r>
              <a:rPr lang="uk-U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обробка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даних</a:t>
            </a:r>
            <a:r>
              <a:rPr lang="uk-U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 handling</a:t>
            </a:r>
            <a:r>
              <a:rPr lang="uk-U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обробка</a:t>
            </a:r>
            <a:r>
              <a:rPr lang="ru-R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помилок</a:t>
            </a:r>
            <a:r>
              <a:rPr lang="uk-UA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2407B7-E72B-4534-923C-50D33AA0E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389" y="4728512"/>
            <a:ext cx="8274088" cy="646331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fetch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повертає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тому до результату його виклику додаємо ланцюжок методів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і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для обробки відповіді.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11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BAA0EC-1809-4744-9370-262EDA048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2" y="978962"/>
            <a:ext cx="8552381" cy="4076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1AC445-ED4D-41D0-BB6B-FAB463A51D14}"/>
              </a:ext>
            </a:extLst>
          </p:cNvPr>
          <p:cNvSpPr txBox="1"/>
          <p:nvPr/>
        </p:nvSpPr>
        <p:spPr>
          <a:xfrm>
            <a:off x="2477861" y="5350719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https://jsonplaceholder.typicode.com/users</a:t>
            </a:r>
          </a:p>
        </p:txBody>
      </p:sp>
      <p:cxnSp>
        <p:nvCxnSpPr>
          <p:cNvPr id="12" name="Пряма зі стрілкою 11">
            <a:extLst>
              <a:ext uri="{FF2B5EF4-FFF2-40B4-BE49-F238E27FC236}">
                <a16:creationId xmlns:a16="http://schemas.microsoft.com/office/drawing/2014/main" id="{50C7816B-F9B5-48CD-9CB0-BE8596B401DA}"/>
              </a:ext>
            </a:extLst>
          </p:cNvPr>
          <p:cNvCxnSpPr/>
          <p:nvPr/>
        </p:nvCxnSpPr>
        <p:spPr>
          <a:xfrm flipH="1">
            <a:off x="5164183" y="4641669"/>
            <a:ext cx="104503" cy="80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081727-9B15-4237-827C-0696A39D8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38" y="1119476"/>
            <a:ext cx="11009524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443114-B79B-4874-83A0-34C4834C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04" y="795666"/>
            <a:ext cx="9134841" cy="54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DB31C9-27E0-468B-91F7-F16B4D016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72" y="801225"/>
            <a:ext cx="6227924" cy="12725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6375E9-8860-425B-AE65-D7BFF9CC71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49717" y="2406399"/>
            <a:ext cx="8751434" cy="44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4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894A69-71AD-46BA-8ED6-FF3F8646E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262" y="801225"/>
            <a:ext cx="4828571" cy="14666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325CDE-9CC5-4D63-B5AA-BB0643B97E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25274" y="2442210"/>
            <a:ext cx="8490177" cy="38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4E7A04-EDC4-4E18-BA98-5989315B61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77687" y="2327008"/>
            <a:ext cx="8899072" cy="4376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1A337C-B172-4815-9671-3A94CB695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637" y="671487"/>
            <a:ext cx="4828571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4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768968-5A12-4152-B369-EDF158373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5" y="710101"/>
            <a:ext cx="7742857" cy="1980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469DCA-ADCB-46E5-8CD9-6C64750E1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348" y="2636126"/>
            <a:ext cx="8228571" cy="3371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6CF72-06ED-4DEB-8E37-7A9CB4465674}"/>
              </a:ext>
            </a:extLst>
          </p:cNvPr>
          <p:cNvSpPr txBox="1"/>
          <p:nvPr/>
        </p:nvSpPr>
        <p:spPr>
          <a:xfrm>
            <a:off x="2422394" y="6211669"/>
            <a:ext cx="8228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https://www.webfx.com/web-development/glossary/http-status-codes/</a:t>
            </a:r>
          </a:p>
        </p:txBody>
      </p:sp>
    </p:spTree>
    <p:extLst>
      <p:ext uri="{BB962C8B-B14F-4D97-AF65-F5344CB8AC3E}">
        <p14:creationId xmlns:p14="http://schemas.microsoft.com/office/powerpoint/2010/main" val="12627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64E5C4-0B42-4116-A7F5-DFFE679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810" y="2691053"/>
            <a:ext cx="7895238" cy="3457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24C70E-93D6-491D-8813-0038D49F8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5" y="710101"/>
            <a:ext cx="7742857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2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6957F9-E9E4-4088-B4BA-AC998748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62" y="892109"/>
            <a:ext cx="7525926" cy="41643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CC7F6E-35D3-4D72-9503-4B92BC583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754" y="4984939"/>
            <a:ext cx="8514286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5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2F316-11E4-4826-83EC-FA21D392C0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1357" y="1928177"/>
            <a:ext cx="9710391" cy="477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379DA-6EE2-4EDD-875F-578DA42AA74E}"/>
              </a:ext>
            </a:extLst>
          </p:cNvPr>
          <p:cNvSpPr txBox="1"/>
          <p:nvPr/>
        </p:nvSpPr>
        <p:spPr>
          <a:xfrm>
            <a:off x="1061357" y="801225"/>
            <a:ext cx="7841797" cy="773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атиснувши на якийсь конкретний запит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ми можемо переглянути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 нього більш детальну інформацію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5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26C7E-CA1F-409C-B37B-B0F506B6CF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5536" y="2214970"/>
            <a:ext cx="9566493" cy="4349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34A8-386B-49C2-A8B0-B77B1164553C}"/>
              </a:ext>
            </a:extLst>
          </p:cNvPr>
          <p:cNvSpPr txBox="1"/>
          <p:nvPr/>
        </p:nvSpPr>
        <p:spPr>
          <a:xfrm>
            <a:off x="1563460" y="973015"/>
            <a:ext cx="7841797" cy="773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атиснувши на якийсь конкретний запит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ми можемо переглянути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 нього більш детальну інформацію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6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FC0541-A869-404F-8FDB-FFD17D0B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59" y="801225"/>
            <a:ext cx="8304762" cy="22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9059F5-1EEF-4F0E-97E7-B914C8B9458E}"/>
              </a:ext>
            </a:extLst>
          </p:cNvPr>
          <p:cNvSpPr txBox="1"/>
          <p:nvPr/>
        </p:nvSpPr>
        <p:spPr>
          <a:xfrm>
            <a:off x="3048000" y="310801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Accept: text/html</a:t>
            </a:r>
          </a:p>
          <a:p>
            <a:r>
              <a:rPr lang="en-AU" sz="2000" b="1" dirty="0">
                <a:solidFill>
                  <a:srgbClr val="0000CC"/>
                </a:solidFill>
              </a:rPr>
              <a:t>Content-Type: application/json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87949D-D0E2-4414-A995-228634DFD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074" y="4221000"/>
            <a:ext cx="8428571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8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294A2-C837-470B-ABE0-00D8184F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93" y="1517883"/>
            <a:ext cx="8752381" cy="44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4B2F4-806E-4D0D-AB19-98CB0BD5BF3B}"/>
              </a:ext>
            </a:extLst>
          </p:cNvPr>
          <p:cNvSpPr txBox="1"/>
          <p:nvPr/>
        </p:nvSpPr>
        <p:spPr>
          <a:xfrm>
            <a:off x="4241074" y="97896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Accept: text/html</a:t>
            </a:r>
          </a:p>
          <a:p>
            <a:r>
              <a:rPr lang="en-AU" sz="2000" b="1" dirty="0">
                <a:solidFill>
                  <a:srgbClr val="0000CC"/>
                </a:solidFill>
              </a:rPr>
              <a:t>Content-Type: application/json</a:t>
            </a:r>
          </a:p>
        </p:txBody>
      </p:sp>
    </p:spTree>
    <p:extLst>
      <p:ext uri="{BB962C8B-B14F-4D97-AF65-F5344CB8AC3E}">
        <p14:creationId xmlns:p14="http://schemas.microsoft.com/office/powerpoint/2010/main" val="264450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511726-F317-4DBD-89EC-B8B48191C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3" y="1040922"/>
            <a:ext cx="10432869" cy="47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BD28B9-2EAA-4582-9E08-F5D1565FD3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6260" y="978962"/>
            <a:ext cx="9710391" cy="47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8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CE47B0-AAFD-4DF2-97CB-3F089125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29" y="734568"/>
            <a:ext cx="7761905" cy="1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88055-0082-439B-8E22-70A0084A9347}"/>
              </a:ext>
            </a:extLst>
          </p:cNvPr>
          <p:cNvSpPr txBox="1"/>
          <p:nvPr/>
        </p:nvSpPr>
        <p:spPr>
          <a:xfrm>
            <a:off x="1645919" y="202028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"some-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"X-Custom-Header"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"custom value"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C3F8FE-81F7-4C04-80E5-5249475D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89" y="3508325"/>
            <a:ext cx="7885714" cy="1009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B1E981-77A7-4C96-B6E3-045A1499B771}"/>
              </a:ext>
            </a:extLst>
          </p:cNvPr>
          <p:cNvSpPr txBox="1"/>
          <p:nvPr/>
        </p:nvSpPr>
        <p:spPr>
          <a:xfrm>
            <a:off x="2629179" y="4517849"/>
            <a:ext cx="60943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Accept: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"application/json"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Кросдоменні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 запити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23FA1D-57C9-4AE2-A4E2-6ECBEE57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05" y="801225"/>
            <a:ext cx="8457143" cy="46952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B98C5-D4F5-471F-B9E7-AD6677821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796" y="5545056"/>
            <a:ext cx="3419048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Кросдоменні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 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1F0294-DA19-4CA2-AF6C-F071AC3F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75" y="801225"/>
            <a:ext cx="8285714" cy="761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53B993-7857-4F34-A877-D264C05B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172" y="1447516"/>
            <a:ext cx="4927039" cy="12704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724D5F-6F3C-413A-883C-2C43B7E54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58" y="2738524"/>
            <a:ext cx="7771921" cy="12704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62D5CB-2180-4D53-913B-5968CCE14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447" y="3993292"/>
            <a:ext cx="5964487" cy="27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02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Кросдоменні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 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8A3F70-A7B1-4C58-BA34-5C57949C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31" y="1926737"/>
            <a:ext cx="8219048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3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AF6F06-619B-4383-BF98-624B39DF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" y="801225"/>
            <a:ext cx="6999657" cy="22867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81461-7FE7-4BDA-AD5F-0109EEA9D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273" y="2931681"/>
            <a:ext cx="4235109" cy="11435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3628AF-27E5-45AE-AD72-F51E9037B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975" y="4315408"/>
            <a:ext cx="6383739" cy="22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768220" y="0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3723AB-35E1-433E-AA5F-75567B87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34" y="735651"/>
            <a:ext cx="8934979" cy="51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768220" y="0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8C41FB-040E-485B-84B0-BE9ED39E1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179" y="646290"/>
            <a:ext cx="5270987" cy="19956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90A351-0DDC-4596-B85E-9CC5B81E5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05" y="2641937"/>
            <a:ext cx="7522986" cy="29260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F2CF8F-E350-4ABF-B3F1-B673E089B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88" y="5537625"/>
            <a:ext cx="861904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3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6358412" y="-78378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08A655-E75E-445C-A2F2-E7ED91B0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99" y="157545"/>
            <a:ext cx="4889943" cy="12934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CE349-F1AE-4B76-B3A7-CB46C00A0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575" y="1592646"/>
            <a:ext cx="6533333" cy="6761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8E95DE-AE28-477A-A3A7-2EFE28BD2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28" y="2392997"/>
            <a:ext cx="8104762" cy="6476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540633-8BB2-4673-BB03-3C7239B50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8" y="3040616"/>
            <a:ext cx="4891908" cy="37158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732E14-44FE-4FDB-8BCB-32E78B56E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331" y="3210819"/>
            <a:ext cx="6149208" cy="29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55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7615924" y="592183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ABD244-77A0-45D4-A9CB-23B5E3EA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4" y="0"/>
            <a:ext cx="576038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77EB43-B208-47A6-9061-47EAD6E80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1968992"/>
            <a:ext cx="6149208" cy="2920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8D9DF4-78A7-43C2-BE84-5F11D2754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300" y="4824549"/>
            <a:ext cx="1828142" cy="26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28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768220" y="0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794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768220" y="0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91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768220" y="0"/>
            <a:ext cx="20505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AJAX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41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Кросдоменні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 запити</a:t>
            </a:r>
          </a:p>
        </p:txBody>
      </p:sp>
    </p:spTree>
    <p:extLst>
      <p:ext uri="{BB962C8B-B14F-4D97-AF65-F5344CB8AC3E}">
        <p14:creationId xmlns:p14="http://schemas.microsoft.com/office/powerpoint/2010/main" val="26331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Кросдоменні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 запити</a:t>
            </a:r>
          </a:p>
        </p:txBody>
      </p:sp>
    </p:spTree>
    <p:extLst>
      <p:ext uri="{BB962C8B-B14F-4D97-AF65-F5344CB8AC3E}">
        <p14:creationId xmlns:p14="http://schemas.microsoft.com/office/powerpoint/2010/main" val="269875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</p:spTree>
    <p:extLst>
      <p:ext uri="{BB962C8B-B14F-4D97-AF65-F5344CB8AC3E}">
        <p14:creationId xmlns:p14="http://schemas.microsoft.com/office/powerpoint/2010/main" val="291498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F7259B-812D-448A-9C7D-5C7DC50A5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21" y="718064"/>
            <a:ext cx="6579833" cy="21698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FE4C4F-2455-4FA8-B409-CB9FD4FC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485" y="2493685"/>
            <a:ext cx="4743061" cy="20777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AF10DF-70AC-4F30-9838-A77513D4E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0" y="2971077"/>
            <a:ext cx="6190004" cy="34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1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заголовки</a:t>
            </a:r>
          </a:p>
        </p:txBody>
      </p:sp>
    </p:spTree>
    <p:extLst>
      <p:ext uri="{BB962C8B-B14F-4D97-AF65-F5344CB8AC3E}">
        <p14:creationId xmlns:p14="http://schemas.microsoft.com/office/powerpoint/2010/main" val="295478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93110-26BD-48C6-BC1E-6F6C2B0535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2771" y="801225"/>
            <a:ext cx="7605168" cy="33439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DB51B3-85F0-4DC3-BDCD-DCF18F95E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852" y="4145135"/>
            <a:ext cx="8367377" cy="26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2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66E59-5B2B-47B3-9254-6C29A987F7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91309" y="1524317"/>
            <a:ext cx="5364661" cy="1648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CE43D-19AC-4F38-A4A4-81B175660430}"/>
              </a:ext>
            </a:extLst>
          </p:cNvPr>
          <p:cNvSpPr txBox="1"/>
          <p:nvPr/>
        </p:nvSpPr>
        <p:spPr>
          <a:xfrm>
            <a:off x="1224278" y="3429000"/>
            <a:ext cx="10254708" cy="1172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аголовки Запитів 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 службова інформація яку відправляє мій комп'ютер туди на сервер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Заголовки відповідей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це службова інформація яку нам повертає сервер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58796-AB83-443A-B74D-25E4924A91C3}"/>
              </a:ext>
            </a:extLst>
          </p:cNvPr>
          <p:cNvSpPr txBox="1"/>
          <p:nvPr/>
        </p:nvSpPr>
        <p:spPr>
          <a:xfrm>
            <a:off x="845004" y="801225"/>
            <a:ext cx="9148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заголовки відповідей і є заголовки запитів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502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88B5B3-DBFD-4E2A-A456-E38B14BF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92" y="1235160"/>
            <a:ext cx="5942857" cy="34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4FE55-840E-4C4B-90C9-E14A8A8AF028}"/>
              </a:ext>
            </a:extLst>
          </p:cNvPr>
          <p:cNvSpPr txBox="1"/>
          <p:nvPr/>
        </p:nvSpPr>
        <p:spPr>
          <a:xfrm>
            <a:off x="813689" y="770034"/>
            <a:ext cx="911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опередній перегляд</a:t>
            </a:r>
            <a:r>
              <a:rPr lang="uk-UA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Можемо п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ереглянути інформацію яка нам повернулась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373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04E4A1-3A7B-4BB0-AEB0-16083CD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079" y="801225"/>
            <a:ext cx="4971429" cy="3733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157102-2C16-4808-A837-34F73C84E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22" y="5483204"/>
            <a:ext cx="11891553" cy="6462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A7A554-CFF6-4D5E-AE4E-02F435AC5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365" y="4708435"/>
            <a:ext cx="3457143" cy="55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248999-781A-4D1D-A88F-B8EDCA499E7F}"/>
              </a:ext>
            </a:extLst>
          </p:cNvPr>
          <p:cNvSpPr txBox="1"/>
          <p:nvPr/>
        </p:nvSpPr>
        <p:spPr>
          <a:xfrm>
            <a:off x="1885821" y="6207020"/>
            <a:ext cx="9495612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https://jsonplaceholder.typicode.com/comments?hello=world&amp;quety=test&amp;page=123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1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D5FCC-1F63-4881-9CA8-FA7E8E01700F}"/>
              </a:ext>
            </a:extLst>
          </p:cNvPr>
          <p:cNvSpPr txBox="1"/>
          <p:nvPr/>
        </p:nvSpPr>
        <p:spPr>
          <a:xfrm>
            <a:off x="1045027" y="801225"/>
            <a:ext cx="7968343" cy="671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явилось додаткове поле, яке називається 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обсяг даних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або </a:t>
            </a:r>
            <a:r>
              <a:rPr lang="uk-UA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 відкритті буде видно всі ваші запити </a:t>
            </a:r>
            <a:r>
              <a:rPr lang="uk-UA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B85BE5-290D-4053-A70E-A2BEEC477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7" y="2110421"/>
            <a:ext cx="6085714" cy="2876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3F4E82-58EB-4DB5-B3AF-C336DC60C3B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33908" y="3180896"/>
            <a:ext cx="3037840" cy="1066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897903-AD51-45AB-832F-0FFCEA3E6B22}"/>
              </a:ext>
            </a:extLst>
          </p:cNvPr>
          <p:cNvSpPr txBox="1"/>
          <p:nvPr/>
        </p:nvSpPr>
        <p:spPr>
          <a:xfrm>
            <a:off x="1276136" y="5681929"/>
            <a:ext cx="9495612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https://jsonplaceholder.typicode.com/comments?hello=world&amp;quety=test&amp;page=123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5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0BD6FC-7EF0-441A-B98A-4467A809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14" y="1267095"/>
            <a:ext cx="8828571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9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F1AD5-B24D-414F-B329-091E329B72A0}"/>
              </a:ext>
            </a:extLst>
          </p:cNvPr>
          <p:cNvSpPr txBox="1"/>
          <p:nvPr/>
        </p:nvSpPr>
        <p:spPr>
          <a:xfrm>
            <a:off x="1619795" y="1809458"/>
            <a:ext cx="77419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handling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 handling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7ECEFF-94BC-4297-BAA2-70D0D4870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64" y="801225"/>
            <a:ext cx="9604884" cy="846386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нижче в першому методі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виконується перевірка статусу відповіді й перетворення даних у правильний формат (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парсинг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 у разі успішного результату або явне створення помилки, щоб обробити невдалий HTTP-запит у методі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69D539D-504B-4F73-9B3B-33C9D791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895" y="6056775"/>
            <a:ext cx="10682796" cy="569387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Це необхідно для того, щоб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fetch()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правильно зреагував на статус код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404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який технічно не є помилкою, але для клієнта — це неуспішний результат.</a:t>
            </a:r>
            <a:r>
              <a:rPr kumimoji="0" lang="uk-UA" altLang="uk-UA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1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E08CEA-A62F-4374-982C-0AE15985F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78" y="978962"/>
            <a:ext cx="7495238" cy="33714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40ADAF-0918-4FAC-9151-E9C742C37C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57804" y="4528128"/>
            <a:ext cx="3895090" cy="10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5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5D7CBC-FFAA-411D-9AF1-0D74E8F89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9" y="978962"/>
            <a:ext cx="11077798" cy="44769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A00044-CC4A-4B76-98DF-BA71B6D166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72438" y="1077882"/>
            <a:ext cx="3895090" cy="10947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D5BD8D-47D1-4424-AE69-4CD7AC1EC83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30854" y="2252383"/>
            <a:ext cx="3241584" cy="7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110999" y="85267"/>
            <a:ext cx="34915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415603-AEAB-41D4-A672-2C1B8FF3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039" y="700705"/>
            <a:ext cx="6885714" cy="1266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F760CB-90B4-4902-AA4F-F226EF5DD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02" y="2757725"/>
            <a:ext cx="5666598" cy="16480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3E2811-EFFF-44DE-8E02-32DF13587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60" y="2142907"/>
            <a:ext cx="6619134" cy="4629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72C5F4-6064-4A0D-BFD7-0B77CA389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520" y="4789256"/>
            <a:ext cx="3704762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07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43E627-2548-49E7-B3A8-CDAA692A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5" y="801225"/>
            <a:ext cx="7495238" cy="4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775517-14C4-4194-81AC-3A7CFBC88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80" y="1129457"/>
            <a:ext cx="9327850" cy="10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49F60-9117-435F-A625-32E8A88CD9CF}"/>
              </a:ext>
            </a:extLst>
          </p:cNvPr>
          <p:cNvSpPr txBox="1"/>
          <p:nvPr/>
        </p:nvSpPr>
        <p:spPr>
          <a:xfrm>
            <a:off x="1440784" y="2290750"/>
            <a:ext cx="84695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"https://jsonplaceholder.typicode.com/users"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handling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 handling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F785123-BD01-4DDC-BE1C-DCACA1CE2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404" y="5012962"/>
            <a:ext cx="5765076" cy="1431161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  потрібно виконати GET-запит, то вказувати його в опціях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fetch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не потрібно, це метод запиту за замовчуванням.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Список можливих методів для кожного ресурсу описується в документації самого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бекенда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6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</p:spTree>
    <p:extLst>
      <p:ext uri="{BB962C8B-B14F-4D97-AF65-F5344CB8AC3E}">
        <p14:creationId xmlns:p14="http://schemas.microsoft.com/office/powerpoint/2010/main" val="2816804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396568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426992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392674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2976398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4101854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2275181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1192222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116585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4110999" y="85267"/>
            <a:ext cx="34915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F760CB-90B4-4902-AA4F-F226EF5D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670" y="618307"/>
            <a:ext cx="5736731" cy="16684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3E2811-EFFF-44DE-8E02-32DF13587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66" y="2286759"/>
            <a:ext cx="6537790" cy="45729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CCB83-E138-4CF9-BD1E-56CC48629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356" y="3147160"/>
            <a:ext cx="3704762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32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Інтернет і протоколи</a:t>
            </a:r>
          </a:p>
        </p:txBody>
      </p:sp>
    </p:spTree>
    <p:extLst>
      <p:ext uri="{BB962C8B-B14F-4D97-AF65-F5344CB8AC3E}">
        <p14:creationId xmlns:p14="http://schemas.microsoft.com/office/powerpoint/2010/main" val="2795216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135640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Асинхронні операції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A9E50-EE68-4E08-8CD0-2578884C8890}"/>
              </a:ext>
            </a:extLst>
          </p:cNvPr>
          <p:cNvSpPr txBox="1"/>
          <p:nvPr/>
        </p:nvSpPr>
        <p:spPr>
          <a:xfrm>
            <a:off x="623236" y="978962"/>
            <a:ext cx="77314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Синхронний код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виконується послідовно, кожна інструкція очікує, доки виконається попередня. Коли ти викликаєш функцію, яка виконує тривалу дію, це зупиняє програму на увесь час її виконання. Тобто в моделі синхронного програмування все відбувається по черзі.</a:t>
            </a:r>
            <a:r>
              <a:rPr lang="en-US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Приклад : черга в касу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9C528-4CAD-4480-A694-3FB64374DFDA}"/>
              </a:ext>
            </a:extLst>
          </p:cNvPr>
          <p:cNvSpPr txBox="1"/>
          <p:nvPr/>
        </p:nvSpPr>
        <p:spPr>
          <a:xfrm>
            <a:off x="1730139" y="2911025"/>
            <a:ext cx="71636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 </a:t>
            </a:r>
            <a:r>
              <a:rPr lang="uk-UA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асинхронному коді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одночасно можуть виконуватися декілька операцій. У такій моделі мережевий запит на сервер не зупинить програму, вона продовжить виконувати інші операції.</a:t>
            </a:r>
          </a:p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Коли запит завершиться, програма повідомляє про це й отримує доступ до результату (наприклад, даних із сервера).</a:t>
            </a:r>
          </a:p>
          <a:p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1CBB9-D4F5-4F38-A161-73D1239EABDF}"/>
              </a:ext>
            </a:extLst>
          </p:cNvPr>
          <p:cNvSpPr txBox="1"/>
          <p:nvPr/>
        </p:nvSpPr>
        <p:spPr>
          <a:xfrm>
            <a:off x="4925728" y="4671740"/>
            <a:ext cx="64898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Приклад: обід в ресторані. Замовлення їжі. </a:t>
            </a:r>
            <a:r>
              <a:rPr 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Н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е потрібно чекати, доки відвідувачам принесуть їжу, перш ніж замовляти. Так само інші відвідувачі не повинні чекати, доки ти отримаєш свою страву і поїси, перш ніж вони зможуть замовити. Кожен отримає свою страву, щойно її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завершать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готувати.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2562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135640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Асинхронні операції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73688C-F8B5-4C4F-8F5B-2962478E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17" y="746528"/>
            <a:ext cx="5654530" cy="2682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CC0B5-6586-40B8-8774-F54D00FAE246}"/>
              </a:ext>
            </a:extLst>
          </p:cNvPr>
          <p:cNvSpPr txBox="1"/>
          <p:nvPr/>
        </p:nvSpPr>
        <p:spPr>
          <a:xfrm>
            <a:off x="1039526" y="3530441"/>
            <a:ext cx="93172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sz="14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 </a:t>
            </a:r>
            <a:r>
              <a:rPr lang="uk-UA" sz="14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асинхронній моделі</a:t>
            </a:r>
            <a:r>
              <a:rPr lang="uk-UA" sz="14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старт мережевого запиту викликає щось на зразок розгалуження, тобто запуск запиту і результат його обробки — це різні дії. Доки виконується запит, програма продовжує працювати й виконувати інший код. Щойно мережевий запит буде виконаний, програма може почати обробляти його результат одразу після звільнення. Це означає, що користувач відправив коментар і відразу зміг відкрити </a:t>
            </a:r>
            <a:r>
              <a:rPr lang="uk-UA" sz="1400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сайдбар</a:t>
            </a:r>
            <a:r>
              <a:rPr lang="uk-UA" sz="14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зі свіжими новинами, не чекаючи, доки прийде відповідь від сервера.</a:t>
            </a:r>
          </a:p>
          <a:p>
            <a:pPr algn="l"/>
            <a:b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lang="uk-UA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/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За одиницю часу, як і раніше, може виконуватися тільки одна операція, тому що 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JavaScript —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однопотокова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мова. Асинхронне програмування досягається шляхом відкладених викликів функцій, де ініціалізація асинхронної операції і обробка її результату — це різні дії.</a:t>
            </a:r>
          </a:p>
        </p:txBody>
      </p:sp>
    </p:spTree>
    <p:extLst>
      <p:ext uri="{BB962C8B-B14F-4D97-AF65-F5344CB8AC3E}">
        <p14:creationId xmlns:p14="http://schemas.microsoft.com/office/powerpoint/2010/main" val="2525032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106765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Багатопотоковість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D377-ACF8-42C6-9B40-C795FA9803CD}"/>
              </a:ext>
            </a:extLst>
          </p:cNvPr>
          <p:cNvSpPr txBox="1"/>
          <p:nvPr/>
        </p:nvSpPr>
        <p:spPr>
          <a:xfrm>
            <a:off x="914400" y="856357"/>
            <a:ext cx="976964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Не плутай асинхронність і </a:t>
            </a:r>
            <a:r>
              <a:rPr lang="uk-UA" sz="1600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багатопотоковість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(паралелізм) — це різні моделі програмування. Наведемо просту аналогію, яка все розставить на свої місця. Уяви, що ти шеф у ресторані, і надходить замовлення на каву і тости.</a:t>
            </a:r>
          </a:p>
          <a:p>
            <a:pPr algn="l"/>
            <a:b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Синхронний </a:t>
            </a:r>
            <a:r>
              <a:rPr lang="uk-UA" sz="1600" b="1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однопотоковий</a:t>
            </a:r>
            <a:r>
              <a:rPr lang="uk-UA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підхід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ти сам спочатку готуєш каву, потім тости і подаєш їх, після чого прибираєшся на кухні.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Асинхронний </a:t>
            </a:r>
            <a:r>
              <a:rPr lang="uk-UA" sz="1600" b="1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однопотоковий</a:t>
            </a:r>
            <a:r>
              <a:rPr lang="uk-UA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підхід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—- ти починаєш готувати каву і встановлюєш таймер, потім починаєш готувати тости і так само встановлюєш таймер. Доки кава і тости готуються, ти прибираєш на кухні. Коли таймери спрацьовують, ти знімаєш з вогню каву, дістаєш тости і подаєш їх.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1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Багатопотоковий</a:t>
            </a:r>
            <a:r>
              <a:rPr lang="uk-UA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підхід (паралелізм)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ти наймаєш двох помічників. Одного — для приготування кави, а іншого — для тостів. Тепер у тебе є проблема управління помічниками (потоками), щоб вони не конфліктували один з одним на кухні під час спільного використання ресурсів.</a:t>
            </a:r>
          </a:p>
          <a:p>
            <a:pPr algn="l"/>
            <a:b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/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 асинхронних </a:t>
            </a:r>
            <a:r>
              <a:rPr lang="uk-UA" sz="1600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однопотокових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процесах у тебе є графік завдань, в якому деякі завдання залежать від результату роботи інших. З виконанням кожного завдання викликається код для обробки його результату.</a:t>
            </a:r>
          </a:p>
        </p:txBody>
      </p:sp>
    </p:spTree>
    <p:extLst>
      <p:ext uri="{BB962C8B-B14F-4D97-AF65-F5344CB8AC3E}">
        <p14:creationId xmlns:p14="http://schemas.microsoft.com/office/powerpoint/2010/main" val="446109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99D8C-E578-45E6-A70A-A7ED8823C2CD}"/>
              </a:ext>
            </a:extLst>
          </p:cNvPr>
          <p:cNvSpPr txBox="1"/>
          <p:nvPr/>
        </p:nvSpPr>
        <p:spPr>
          <a:xfrm>
            <a:off x="2461659" y="2744052"/>
            <a:ext cx="7163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00CC"/>
                </a:solidFill>
              </a:rPr>
              <a:t>const </a:t>
            </a:r>
            <a:r>
              <a:rPr lang="en-AU" sz="2000" dirty="0" err="1">
                <a:solidFill>
                  <a:srgbClr val="0000CC"/>
                </a:solidFill>
              </a:rPr>
              <a:t>timerId</a:t>
            </a:r>
            <a:r>
              <a:rPr lang="en-AU" sz="2000" dirty="0">
                <a:solidFill>
                  <a:srgbClr val="0000CC"/>
                </a:solidFill>
              </a:rPr>
              <a:t> = </a:t>
            </a:r>
            <a:r>
              <a:rPr lang="en-AU" sz="2000" dirty="0" err="1">
                <a:solidFill>
                  <a:srgbClr val="0000CC"/>
                </a:solidFill>
              </a:rPr>
              <a:t>setTimeout</a:t>
            </a:r>
            <a:r>
              <a:rPr lang="en-AU" sz="2000" dirty="0">
                <a:solidFill>
                  <a:srgbClr val="0000CC"/>
                </a:solidFill>
              </a:rPr>
              <a:t>(</a:t>
            </a:r>
            <a:r>
              <a:rPr lang="en-AU" sz="2000" dirty="0" err="1">
                <a:solidFill>
                  <a:srgbClr val="0000CC"/>
                </a:solidFill>
              </a:rPr>
              <a:t>callback</a:t>
            </a:r>
            <a:r>
              <a:rPr lang="en-AU" sz="2000" dirty="0">
                <a:solidFill>
                  <a:srgbClr val="0000CC"/>
                </a:solidFill>
              </a:rPr>
              <a:t>, delay, arg1, arg2, ...);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AF59FD-ECFA-44F5-A753-23B7544E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38" y="949356"/>
            <a:ext cx="9742924" cy="13696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  <a:t>Внутрішній таймер-планувальник браузера дозволяє відкладати виклик функції на певний період часу. Для цього є тайм-аути та інтервали, вони контролюють, коли і як часто викликається функція. Таймери реалізовані в браузері, а не вбудовані в мову, і доступні на глобальному об'єкті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window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  <a:t>.</a:t>
            </a: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дозволяє запланувати одноразовий виклик функції через певний час.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618DA4-BAF1-43B5-BD9E-E7733B5D6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772" y="3292253"/>
            <a:ext cx="7548364" cy="553998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функція, виклик якої необхідно запланувати;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delay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час у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мілісекундах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через який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 буде викликана один раз.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A75FC1E-88F5-4147-81A9-9680B08F1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34" y="4354496"/>
            <a:ext cx="10972801" cy="1846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Додаткові аргументи (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arg1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 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arg2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тощо) не обов’язкові і будуть передані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функції під час виклику. Результатом виклику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setTimout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Montserrat" panose="00000500000000000000" pitchFamily="2" charset="-52"/>
              </a:rPr>
              <a:t>цифровий ідентифікатор 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створеного таймера, який потім може бути використаним для його подальшого скасування.</a:t>
            </a: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коду нижче через дві секунди після натискання на кнопку в консолі розробника з'явиться повідомлення, вказане в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-функції для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При кожному натисканні на кнопку буде запускатися новий таймер, якому буде присвоюватися новий числовий ідентифікатор.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0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99D8C-E578-45E6-A70A-A7ED8823C2CD}"/>
              </a:ext>
            </a:extLst>
          </p:cNvPr>
          <p:cNvSpPr txBox="1"/>
          <p:nvPr/>
        </p:nvSpPr>
        <p:spPr>
          <a:xfrm>
            <a:off x="2461659" y="2744052"/>
            <a:ext cx="7163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00CC"/>
                </a:solidFill>
              </a:rPr>
              <a:t>const </a:t>
            </a:r>
            <a:r>
              <a:rPr lang="en-AU" sz="2000" dirty="0" err="1">
                <a:solidFill>
                  <a:srgbClr val="0000CC"/>
                </a:solidFill>
              </a:rPr>
              <a:t>timerId</a:t>
            </a:r>
            <a:r>
              <a:rPr lang="en-AU" sz="2000" dirty="0">
                <a:solidFill>
                  <a:srgbClr val="0000CC"/>
                </a:solidFill>
              </a:rPr>
              <a:t> = </a:t>
            </a:r>
            <a:r>
              <a:rPr lang="en-AU" sz="2000" dirty="0" err="1">
                <a:solidFill>
                  <a:srgbClr val="0000CC"/>
                </a:solidFill>
              </a:rPr>
              <a:t>setTimeout</a:t>
            </a:r>
            <a:r>
              <a:rPr lang="en-AU" sz="2000" dirty="0">
                <a:solidFill>
                  <a:srgbClr val="0000CC"/>
                </a:solidFill>
              </a:rPr>
              <a:t>(</a:t>
            </a:r>
            <a:r>
              <a:rPr lang="en-AU" sz="2000" dirty="0" err="1">
                <a:solidFill>
                  <a:srgbClr val="0000CC"/>
                </a:solidFill>
              </a:rPr>
              <a:t>callback</a:t>
            </a:r>
            <a:r>
              <a:rPr lang="en-AU" sz="2000" dirty="0">
                <a:solidFill>
                  <a:srgbClr val="0000CC"/>
                </a:solidFill>
              </a:rPr>
              <a:t>, delay, arg1, arg2, ...);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AF59FD-ECFA-44F5-A753-23B7544E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38" y="949356"/>
            <a:ext cx="9742924" cy="13696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  <a:t>Внутрішній таймер-планувальник браузера дозволяє відкладати виклик функції на певний період часу. Для цього є тайм-аути та інтервали, вони контролюють, коли і як часто викликається функція. Таймери реалізовані в браузері, а не вбудовані в мову, і доступні на глобальному об'єкті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window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  <a:t>.</a:t>
            </a: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дозволяє запланувати одноразовий виклик функції через певний час.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4618DA4-BAF1-43B5-BD9E-E7733B5D6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772" y="3292253"/>
            <a:ext cx="7548364" cy="553998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функція, виклик якої необхідно запланувати;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delay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час у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мілісекундах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через який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 буде викликана один раз.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A75FC1E-88F5-4147-81A9-9680B08F1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34" y="4354496"/>
            <a:ext cx="10972801" cy="1846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Додаткові аргументи (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arg1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 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arg2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тощо) не обов’язкові і будуть передані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функції під час виклику. Результатом виклику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setTimout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цифровий ідентифікатор створеного таймера, який потім може бути використаним для його подальшого скасування.</a:t>
            </a: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коду нижче через дві секунди після натискання на кнопку в консолі розробника з'явиться повідомлення, вказане в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-функції для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При кожному натисканні на кнопку буде запускатися новий таймер, якому буде присвоюватися новий числовий ідентифікатор.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10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E47301-6DD3-4B43-973A-1ACB51F3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1" y="925982"/>
            <a:ext cx="4210433" cy="25030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01CB8F-921A-4D96-B8E8-DAE63C0B7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19" y="3781995"/>
            <a:ext cx="2493276" cy="1122514"/>
          </a:xfrm>
          <a:prstGeom prst="rect">
            <a:avLst/>
          </a:prstGeom>
        </p:spPr>
      </p:pic>
      <p:sp>
        <p:nvSpPr>
          <p:cNvPr id="8" name="Google Shape;168;p14">
            <a:extLst>
              <a:ext uri="{FF2B5EF4-FFF2-40B4-BE49-F238E27FC236}">
                <a16:creationId xmlns:a16="http://schemas.microsoft.com/office/drawing/2014/main" id="{71BF117C-2283-4CE6-B2DE-A2429F5B0569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BC1D23-60F0-4FF0-9B76-CE69739D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506" y="978962"/>
            <a:ext cx="4917029" cy="2775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4673E-98B3-4426-A4CC-F5756DBC0C69}"/>
              </a:ext>
            </a:extLst>
          </p:cNvPr>
          <p:cNvSpPr txBox="1"/>
          <p:nvPr/>
        </p:nvSpPr>
        <p:spPr>
          <a:xfrm>
            <a:off x="3742008" y="4014100"/>
            <a:ext cx="8249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коду через дві секунди після натискання на кнопку в консолі розробника з'явиться повідомлення, вказане в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-функції для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При кожному натисканні на кнопку буде запускатися новий таймер, якому буде присвоюватися новий числовий ідентифікатор.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EE0574-01EA-4445-8DEE-1E945CA8B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391" y="5228515"/>
            <a:ext cx="1605190" cy="11075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C1EED7-4FA7-4640-ADBF-CA8D4253F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669" y="5150972"/>
            <a:ext cx="2476715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3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Скасування тайм-ауту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3D7C7-422E-4963-AC8A-134825DD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69" y="801225"/>
            <a:ext cx="9529011" cy="1369606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 з якихось причин нам потрібно скасувати відкладений виклик функції, зареєстрованої тайм-аутом, використовується метод 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clearTimeout(id)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endParaRPr kumimoji="0" lang="uk-UA" altLang="uk-UA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 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clearTimeout(id)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приймає ідентифікатор таймера та “очищає його”, тобто видаляє реєстрацію відкладеного виклику функції з черги.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00D640-5AB2-40AE-81E7-B4066EE8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377" y="2427416"/>
            <a:ext cx="6407752" cy="2310162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89E2A35-0140-45A9-B618-09EB888D7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5022873"/>
            <a:ext cx="10678886" cy="923330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вище ми викликали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clearTimeout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який виконається раніше, ніж буде викликана функція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greet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Отже, таймер з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timerId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буде видалений і реєстрація відкладеного виклику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greet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скасується. Тому в консоль нічого не виведеться.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15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Скасування тайм-ауту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DF42CB-4723-4EF7-A693-AFE5DAC5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81" y="801225"/>
            <a:ext cx="6197289" cy="18276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771C8D-169A-4658-8E1F-EBCF8A89E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90" y="3127915"/>
            <a:ext cx="5753810" cy="3305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DAF1CE-D5EC-4EF2-94E4-36039937FC2A}"/>
              </a:ext>
            </a:extLst>
          </p:cNvPr>
          <p:cNvSpPr txBox="1"/>
          <p:nvPr/>
        </p:nvSpPr>
        <p:spPr>
          <a:xfrm>
            <a:off x="6687945" y="784144"/>
            <a:ext cx="44200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Кожного разу при натисканні на кнопку </a:t>
            </a:r>
            <a:r>
              <a:rPr lang="en-AU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Set timeout</a:t>
            </a:r>
            <a:r>
              <a:rPr lang="en-AU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буде створюватися новий таймер, якому буде присвоєно новий ідентифікатор.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Натискання на кнопку </a:t>
            </a:r>
            <a:r>
              <a:rPr lang="en-AU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Clear timeout</a:t>
            </a:r>
            <a:r>
              <a:rPr lang="en-AU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очистить відповідний таймер за переданим числовим ідентифікатором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 потрібно очищати всі таймери, можна, наприклад, зберігати ідентифікатори всіх запущених таймерів у вигляді масиву, перебирати його та послідовно очищати.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1C25CD-B633-407C-B2AA-F1C1A93F9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623" y="4904589"/>
            <a:ext cx="3093988" cy="17984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DF5982-E67E-491A-B32E-DF558F640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315" y="4476021"/>
            <a:ext cx="2088061" cy="6096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320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128135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Інтервал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173CB-CCA7-4B50-9CC9-3BCC56C9E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14" y="791524"/>
            <a:ext cx="10363534" cy="1323439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 </a:t>
            </a: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setInterval()</a:t>
            </a: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це простий спосіб повторення коду знову і знову з певним інтервалом.</a:t>
            </a:r>
            <a:endParaRPr kumimoji="0" lang="uk-UA" altLang="uk-UA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Синтаксис і параметри такі самі, як у </a:t>
            </a: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setTimeout()</a:t>
            </a:r>
            <a:r>
              <a:rPr kumimoji="0" lang="uk-UA" altLang="uk-UA" sz="16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endParaRPr kumimoji="0" lang="uk-UA" altLang="uk-UA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BAB26-A6AB-45B4-A0C1-D26B90E1172E}"/>
              </a:ext>
            </a:extLst>
          </p:cNvPr>
          <p:cNvSpPr txBox="1"/>
          <p:nvPr/>
        </p:nvSpPr>
        <p:spPr>
          <a:xfrm>
            <a:off x="2736398" y="2248291"/>
            <a:ext cx="691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const </a:t>
            </a:r>
            <a:r>
              <a:rPr lang="en-AU" sz="2000" b="1" dirty="0" err="1">
                <a:solidFill>
                  <a:srgbClr val="0000CC"/>
                </a:solidFill>
              </a:rPr>
              <a:t>intervalId</a:t>
            </a:r>
            <a:r>
              <a:rPr lang="en-AU" sz="2000" b="1" dirty="0">
                <a:solidFill>
                  <a:srgbClr val="0000CC"/>
                </a:solidFill>
              </a:rPr>
              <a:t> = </a:t>
            </a:r>
            <a:r>
              <a:rPr lang="en-AU" sz="2000" b="1" dirty="0" err="1">
                <a:solidFill>
                  <a:srgbClr val="0000CC"/>
                </a:solidFill>
              </a:rPr>
              <a:t>setInterval</a:t>
            </a:r>
            <a:r>
              <a:rPr lang="en-AU" sz="2000" b="1" dirty="0">
                <a:solidFill>
                  <a:srgbClr val="0000CC"/>
                </a:solidFill>
              </a:rPr>
              <a:t>(</a:t>
            </a:r>
            <a:r>
              <a:rPr lang="en-AU" sz="2000" b="1" dirty="0" err="1">
                <a:solidFill>
                  <a:srgbClr val="0000CC"/>
                </a:solidFill>
              </a:rPr>
              <a:t>callback</a:t>
            </a:r>
            <a:r>
              <a:rPr lang="en-AU" sz="2000" b="1" dirty="0">
                <a:solidFill>
                  <a:srgbClr val="0000CC"/>
                </a:solidFill>
              </a:rPr>
              <a:t>, delay, arg1, arg2, ...);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83939A3-2887-4C02-B516-102957FAC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2940343"/>
            <a:ext cx="92329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Результатом виклику 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setInterval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цифровий ідентифікатор створеного таймера, 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37352F"/>
                </a:solidFill>
                <a:effectLst/>
                <a:latin typeface="Montserrat" panose="00000500000000000000" pitchFamily="2" charset="-52"/>
              </a:rPr>
              <a:t>який потім може бути використаним для його подальшого скасування.</a:t>
            </a:r>
            <a:endParaRPr kumimoji="0" lang="uk-UA" altLang="uk-U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 відміну від </a:t>
            </a:r>
            <a:r>
              <a:rPr kumimoji="0" lang="uk-UA" altLang="uk-UA" sz="16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setTimeout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інтервал запускає виконання функції не один раз, а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регулярно повторює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її </a:t>
            </a:r>
            <a:r>
              <a:rPr kumimoji="0" lang="uk-UA" altLang="uk-UA" sz="1600" b="1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через вказаний проміжок часу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endParaRPr kumimoji="0" lang="uk-UA" altLang="uk-U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Щоразу при натисканні на кнопку </a:t>
            </a:r>
            <a:r>
              <a:rPr kumimoji="0" lang="uk-UA" altLang="uk-UA" sz="1600" b="1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Start</a:t>
            </a:r>
            <a:r>
              <a:rPr kumimoji="0" lang="uk-UA" altLang="uk-UA" sz="16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створюватися новий інтервал, якому буде присвоєно новий числовий ідентифікатор.</a:t>
            </a:r>
            <a:endParaRPr kumimoji="0" lang="uk-UA" altLang="uk-U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644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52600-9BC8-4289-8D72-85104C6DD75F}"/>
              </a:ext>
            </a:extLst>
          </p:cNvPr>
          <p:cNvSpPr txBox="1"/>
          <p:nvPr/>
        </p:nvSpPr>
        <p:spPr>
          <a:xfrm>
            <a:off x="986713" y="905719"/>
            <a:ext cx="8483858" cy="773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існують у нас існує два основних таких типи серверів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дві групи)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ерша група - це </a:t>
            </a:r>
            <a:r>
              <a:rPr lang="uk-UA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вебсервери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D4FC44-8178-46C9-9EE9-8682CEF6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53" y="1915739"/>
            <a:ext cx="3503920" cy="15132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BADA-6359-42C7-B103-D64A94651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18" y="3968391"/>
            <a:ext cx="7347035" cy="19838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92FC78-9A03-476A-B360-A3C38B51C333}"/>
              </a:ext>
            </a:extLst>
          </p:cNvPr>
          <p:cNvSpPr txBox="1"/>
          <p:nvPr/>
        </p:nvSpPr>
        <p:spPr>
          <a:xfrm>
            <a:off x="751869" y="1802990"/>
            <a:ext cx="7347035" cy="195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веб-сервер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 комп'ютер на якому зберігається HTML, CSS і </a:t>
            </a:r>
            <a:r>
              <a:rPr lang="uk-UA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файли. 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факту на якому зберігаються статичні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Файли, тобто я в будь-який момент можна цей статичний файл собі завантажити. Це 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можуть бути не лише HTML-файли, це можуть бути якісь картинки,. Відео, архіви і так далі от оце ми у нас є такий веб-сервер</a:t>
            </a:r>
            <a:endParaRPr lang="uk-U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530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26AB5-E0BE-4887-8ECB-4D0E39E5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754" y="1022666"/>
            <a:ext cx="5461146" cy="4219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8150F2-DB35-4015-8BD9-365ED651D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54" y="801225"/>
            <a:ext cx="4427604" cy="16308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B54054-7973-44FE-B052-21D1BA0C1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76" y="2476773"/>
            <a:ext cx="5358103" cy="16054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5BDAA7-19BC-4CA9-8347-8F3703BD4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088" y="1616635"/>
            <a:ext cx="3033023" cy="265199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73D7D09-853F-44F8-9180-E929240F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01" y="4440597"/>
            <a:ext cx="10881932" cy="1815882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браузерного таймера є мінімально можлива затримка, вона коливається приблизно від 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до 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мілісекунд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За стандартом, мінімальна затримка становить 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мілісекунди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тому різниці між 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setInterval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cb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1)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і 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setInterval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cb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 4)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немає.</a:t>
            </a:r>
            <a:endParaRPr kumimoji="0" lang="uk-UA" altLang="uk-UA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Таймер може спрацьовувати рідше, ніж зазначено в параметрі </a:t>
            </a:r>
            <a:r>
              <a:rPr kumimoji="0" lang="uk-UA" altLang="uk-UA" sz="14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delay</a:t>
            </a:r>
            <a:r>
              <a:rPr kumimoji="0" lang="uk-UA" altLang="uk-UA" sz="14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Адже через занадто велике завантаження процесора деякі запуски функцій-інтервалів будуть пропущені. Браузери продовжують виконувати тайм-аути та інтервали, навіть якщо вкладка браузера неактивна, але водночас знижується частота спрацьовування таймерів.</a:t>
            </a:r>
            <a:endParaRPr kumimoji="0" lang="uk-UA" altLang="uk-UA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69647-F899-4631-B904-D1A10778309A}"/>
              </a:ext>
            </a:extLst>
          </p:cNvPr>
          <p:cNvSpPr txBox="1"/>
          <p:nvPr/>
        </p:nvSpPr>
        <p:spPr>
          <a:xfrm>
            <a:off x="2683556" y="6256479"/>
            <a:ext cx="691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const </a:t>
            </a:r>
            <a:r>
              <a:rPr lang="en-AU" sz="2000" b="1" dirty="0" err="1">
                <a:solidFill>
                  <a:srgbClr val="0000CC"/>
                </a:solidFill>
              </a:rPr>
              <a:t>intervalId</a:t>
            </a:r>
            <a:r>
              <a:rPr lang="en-AU" sz="2000" b="1" dirty="0">
                <a:solidFill>
                  <a:srgbClr val="0000CC"/>
                </a:solidFill>
              </a:rPr>
              <a:t> = </a:t>
            </a:r>
            <a:r>
              <a:rPr lang="en-AU" sz="2000" b="1" dirty="0" err="1">
                <a:solidFill>
                  <a:srgbClr val="0000CC"/>
                </a:solidFill>
              </a:rPr>
              <a:t>setInterval</a:t>
            </a:r>
            <a:r>
              <a:rPr lang="en-AU" sz="2000" b="1" dirty="0">
                <a:solidFill>
                  <a:srgbClr val="0000CC"/>
                </a:solidFill>
              </a:rPr>
              <a:t>(</a:t>
            </a:r>
            <a:r>
              <a:rPr lang="en-AU" sz="2000" b="1" dirty="0" err="1">
                <a:solidFill>
                  <a:srgbClr val="0000CC"/>
                </a:solidFill>
              </a:rPr>
              <a:t>callback</a:t>
            </a:r>
            <a:r>
              <a:rPr lang="en-AU" sz="2000" b="1" dirty="0">
                <a:solidFill>
                  <a:srgbClr val="0000CC"/>
                </a:solidFill>
              </a:rPr>
              <a:t>, delay, arg1, arg2, ...);</a:t>
            </a:r>
          </a:p>
        </p:txBody>
      </p:sp>
      <p:sp>
        <p:nvSpPr>
          <p:cNvPr id="16" name="Google Shape;168;p14">
            <a:extLst>
              <a:ext uri="{FF2B5EF4-FFF2-40B4-BE49-F238E27FC236}">
                <a16:creationId xmlns:a16="http://schemas.microsoft.com/office/drawing/2014/main" id="{5D11EFF2-6101-4E4B-8A10-D0579B423752}"/>
              </a:ext>
            </a:extLst>
          </p:cNvPr>
          <p:cNvSpPr txBox="1"/>
          <p:nvPr/>
        </p:nvSpPr>
        <p:spPr>
          <a:xfrm>
            <a:off x="3686935" y="44693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Інтервал</a:t>
            </a:r>
          </a:p>
        </p:txBody>
      </p:sp>
    </p:spTree>
    <p:extLst>
      <p:ext uri="{BB962C8B-B14F-4D97-AF65-F5344CB8AC3E}">
        <p14:creationId xmlns:p14="http://schemas.microsoft.com/office/powerpoint/2010/main" val="1757059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6" y="154935"/>
            <a:ext cx="59850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Скасування інтервалу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971DAE-CC9B-4914-B957-F81B4C2AA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47" y="2994606"/>
            <a:ext cx="5328468" cy="211079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A57469D-77C8-4EC2-A3FA-E4DF082BA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99" y="882951"/>
            <a:ext cx="9359900" cy="646331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k-UA" alt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Якщо з якихось причин нам потрібно скасувати виконання функції, зареєстрованої інтервалом, використовується метод </a:t>
            </a:r>
            <a:r>
              <a:rPr lang="en-AU" altLang="uk-UA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clearInterval</a:t>
            </a:r>
            <a:r>
              <a:rPr lang="en-AU" altLang="uk-UA" b="1" dirty="0">
                <a:solidFill>
                  <a:srgbClr val="2F2F37"/>
                </a:solidFill>
                <a:latin typeface="Montserrat" panose="00000500000000000000" pitchFamily="2" charset="-52"/>
              </a:rPr>
              <a:t>(id)</a:t>
            </a:r>
            <a:endParaRPr kumimoji="0" lang="uk-UA" altLang="uk-UA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A142F-306E-4815-BD56-0D56EA366C5B}"/>
              </a:ext>
            </a:extLst>
          </p:cNvPr>
          <p:cNvSpPr txBox="1"/>
          <p:nvPr/>
        </p:nvSpPr>
        <p:spPr>
          <a:xfrm>
            <a:off x="3822700" y="16475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clearInterval</a:t>
            </a:r>
            <a:r>
              <a:rPr lang="en-AU" sz="2400" dirty="0"/>
              <a:t>(id)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E84F5-1F17-4F5A-BD29-5186554EBB04}"/>
              </a:ext>
            </a:extLst>
          </p:cNvPr>
          <p:cNvSpPr txBox="1"/>
          <p:nvPr/>
        </p:nvSpPr>
        <p:spPr>
          <a:xfrm>
            <a:off x="876300" y="2133084"/>
            <a:ext cx="876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Він приймає ідентифікатор інтервалу та очищає його, тобто видаляє виклики, зареєстровані переданим інтервалом з асинхронної черги.</a:t>
            </a:r>
            <a:endParaRPr lang="en-A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D0E2981-1140-441B-A32B-94AAB2926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053" y="3316839"/>
            <a:ext cx="5283200" cy="1523494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вище ми викликали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clearInterval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який 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37352F"/>
                </a:solidFill>
                <a:effectLst/>
                <a:latin typeface="Montserrat" panose="00000500000000000000" pitchFamily="2" charset="-52"/>
              </a:rPr>
              <a:t>виконається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раніше, ніж буде викликана функція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greet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Отже, інтервал з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intervalId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буде видалений і реєстрація відкладеного виклику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greet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скасується. Тому в консоль нічого не виведеться.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03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784688-40E0-4FA9-A850-BC43EE8B6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82" y="1415975"/>
            <a:ext cx="5044927" cy="2470225"/>
          </a:xfrm>
          <a:prstGeom prst="rect">
            <a:avLst/>
          </a:prstGeom>
        </p:spPr>
      </p:pic>
      <p:sp>
        <p:nvSpPr>
          <p:cNvPr id="7" name="Google Shape;168;p14">
            <a:extLst>
              <a:ext uri="{FF2B5EF4-FFF2-40B4-BE49-F238E27FC236}">
                <a16:creationId xmlns:a16="http://schemas.microsoft.com/office/drawing/2014/main" id="{91A0DB0F-0DA1-4A64-A479-6D843B764BD7}"/>
              </a:ext>
            </a:extLst>
          </p:cNvPr>
          <p:cNvSpPr txBox="1"/>
          <p:nvPr/>
        </p:nvSpPr>
        <p:spPr>
          <a:xfrm>
            <a:off x="3438376" y="154935"/>
            <a:ext cx="59850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>
                <a:solidFill>
                  <a:srgbClr val="E6AF00"/>
                </a:solidFill>
                <a:latin typeface="Arial"/>
                <a:cs typeface="Arial"/>
              </a:rPr>
              <a:t>Скасування інтервалу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318D7-2506-4BB3-AD89-F2A7179FAFED}"/>
              </a:ext>
            </a:extLst>
          </p:cNvPr>
          <p:cNvSpPr txBox="1"/>
          <p:nvPr/>
        </p:nvSpPr>
        <p:spPr>
          <a:xfrm>
            <a:off x="5245809" y="889715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Кожного разу при натисканні на кнопку </a:t>
            </a:r>
            <a:r>
              <a:rPr lang="en-AU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Start</a:t>
            </a:r>
            <a:r>
              <a:rPr lang="en-AU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буде створюватися новий інтервал, якому буде присвоєно новий ідентифікатор.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Натискання на кнопку </a:t>
            </a:r>
            <a:r>
              <a:rPr lang="en-AU" sz="1600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Stop</a:t>
            </a:r>
            <a:r>
              <a:rPr lang="en-AU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очистить відповідний інтервал за переданим числовим ідентифікатором.</a:t>
            </a:r>
            <a:endParaRPr lang="en-US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/>
            <a:endParaRPr lang="uk-UA" sz="1600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uk-UA" sz="1600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 потрібно очистити всі інтервали, можна, наприклад, зберігати ідентифікатори всіх запущених інтервалів у вигляді масиву, перебирати його та послідовно очищати.</a:t>
            </a:r>
          </a:p>
        </p:txBody>
      </p:sp>
    </p:spTree>
    <p:extLst>
      <p:ext uri="{BB962C8B-B14F-4D97-AF65-F5344CB8AC3E}">
        <p14:creationId xmlns:p14="http://schemas.microsoft.com/office/powerpoint/2010/main" val="3856269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</a:p>
        </p:txBody>
      </p:sp>
    </p:spTree>
    <p:extLst>
      <p:ext uri="{BB962C8B-B14F-4D97-AF65-F5344CB8AC3E}">
        <p14:creationId xmlns:p14="http://schemas.microsoft.com/office/powerpoint/2010/main" val="4118671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5013177" y="154935"/>
            <a:ext cx="26576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 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Проміси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A6860-2F38-4DA7-81A5-941F04446678}"/>
              </a:ext>
            </a:extLst>
          </p:cNvPr>
          <p:cNvSpPr txBox="1"/>
          <p:nvPr/>
        </p:nvSpPr>
        <p:spPr>
          <a:xfrm>
            <a:off x="1206500" y="978962"/>
            <a:ext cx="9347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Promise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(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від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англ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promise — 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обіцяти) — об'єкт, що представляє поточний стан асинхронної операції.</a:t>
            </a:r>
          </a:p>
          <a:p>
            <a:endParaRPr lang="uk-UA" dirty="0">
              <a:solidFill>
                <a:srgbClr val="2F2F37"/>
              </a:solidFill>
              <a:latin typeface="Montserrat" panose="00000500000000000000" pitchFamily="2" charset="-52"/>
            </a:endParaRPr>
          </a:p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Це обгортка для значення, невідомого на момент створення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промісу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</a:t>
            </a:r>
          </a:p>
          <a:p>
            <a:endParaRPr lang="uk-UA" dirty="0">
              <a:solidFill>
                <a:srgbClr val="2F2F37"/>
              </a:solidFill>
              <a:latin typeface="Montserrat" panose="00000500000000000000" pitchFamily="2" charset="-52"/>
            </a:endParaRPr>
          </a:p>
          <a:p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дозволяє обробляти результати асинхронних операцій таким чином, якби вони були синхронними: замість кінцевого результату асинхронної операції, повертається своєрідна обіцянка отримати результат у майбутньому.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6FBE5-7D98-429D-A3DA-99665925EF42}"/>
              </a:ext>
            </a:extLst>
          </p:cNvPr>
          <p:cNvSpPr txBox="1"/>
          <p:nvPr/>
        </p:nvSpPr>
        <p:spPr>
          <a:xfrm>
            <a:off x="1066800" y="3854578"/>
            <a:ext cx="10680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Приклад: </a:t>
            </a:r>
            <a:r>
              <a:rPr lang="ru-RU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Олена</a:t>
            </a:r>
            <a:r>
              <a:rPr lang="ru-R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1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обіцяє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спекти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торт на день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народження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Ользі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через два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тижні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</a:p>
          <a:p>
            <a:pPr algn="l"/>
            <a:b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lang="ru-RU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все буде добре і вона не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захворіє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у Ольги буде торт.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Олена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погано себе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почувати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то не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зможе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спекти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торт. У будь-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якому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разі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день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народження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відбудеться</a:t>
            </a:r>
            <a:endParaRPr lang="ru-RU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/>
            <a:b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lang="ru-RU" b="0" i="0" dirty="0">
              <a:solidFill>
                <a:srgbClr val="2F2F37"/>
              </a:solidFill>
              <a:effectLst/>
              <a:latin typeface="Montserrat" panose="00000500000000000000" pitchFamily="2" charset="-52"/>
            </a:endParaRPr>
          </a:p>
          <a:p>
            <a:pPr algn="l"/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Обіцянка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—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це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не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гарантія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виконання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ми не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знаємо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чи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виконає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Олена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її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чи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ні</a:t>
            </a:r>
            <a:r>
              <a:rPr lang="ru-R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484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6" y="154935"/>
            <a:ext cx="67597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>
                <a:solidFill>
                  <a:srgbClr val="E6AF00"/>
                </a:solidFill>
                <a:latin typeface="Arial"/>
                <a:cs typeface="Arial"/>
              </a:rPr>
              <a:t>Життєвий цикл проміса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5F3B1-512B-42FD-876C-D29B73CDD085}"/>
              </a:ext>
            </a:extLst>
          </p:cNvPr>
          <p:cNvSpPr txBox="1"/>
          <p:nvPr/>
        </p:nvSpPr>
        <p:spPr>
          <a:xfrm>
            <a:off x="1015999" y="802350"/>
            <a:ext cx="92858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може бути у трьох станах:</a:t>
            </a:r>
          </a:p>
          <a:p>
            <a:pPr algn="l"/>
            <a:b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r>
              <a:rPr lang="uk-UA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Очікування (</a:t>
            </a:r>
            <a:r>
              <a:rPr lang="en-A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pending)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початковий стан під час створення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промісу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Виконано (</a:t>
            </a:r>
            <a:r>
              <a:rPr lang="en-A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fulfilled)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операція виконана успішно з будь-яким результатом.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uk-UA" b="1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Відхилено</a:t>
            </a:r>
            <a:r>
              <a:rPr lang="uk-UA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(</a:t>
            </a:r>
            <a:r>
              <a:rPr lang="en-AU" b="1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rejected)</a:t>
            </a:r>
            <a:r>
              <a:rPr lang="en-AU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операція відхилена з помилко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C712EA-3CD9-40B5-B696-B50BFBCC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2795448"/>
            <a:ext cx="4620523" cy="242635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C4F2409-9987-4438-B192-9B76DA6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261" y="2956514"/>
            <a:ext cx="5779639" cy="2600712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 момент створення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знаходиться в очікуванні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pending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). Після чого він може завершитися успішно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fulfilled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), повернувши результат (значення).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може також завершитися не успішно (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rejected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 і повернути помилку. Коли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переходить у стан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fulfilled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або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rejected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— це назавжди.</a:t>
            </a: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</a:br>
            <a:endParaRPr kumimoji="0" lang="uk-UA" altLang="uk-UA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Коли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виконаний або відхилений, використовується термін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settled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 Це не окремий стан, а лише спосіб описати, що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перебуває в будь-якому стані, крім очікування.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49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5" name="Google Shape;168;p14">
            <a:extLst>
              <a:ext uri="{FF2B5EF4-FFF2-40B4-BE49-F238E27FC236}">
                <a16:creationId xmlns:a16="http://schemas.microsoft.com/office/drawing/2014/main" id="{8D81181F-1D99-44F6-8C3E-EA7183CD05D5}"/>
              </a:ext>
            </a:extLst>
          </p:cNvPr>
          <p:cNvSpPr txBox="1"/>
          <p:nvPr/>
        </p:nvSpPr>
        <p:spPr>
          <a:xfrm>
            <a:off x="3537352" y="74548"/>
            <a:ext cx="61781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Створення </a:t>
            </a:r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проміса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CFEA2-8A83-48D1-AD65-B9260540F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76" y="659145"/>
            <a:ext cx="9543648" cy="923330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uk-UA" altLang="uk-UA" dirty="0" err="1">
                <a:solidFill>
                  <a:srgbClr val="2F2F37"/>
                </a:solidFill>
                <a:latin typeface="Montserrat" panose="00000500000000000000" pitchFamily="2" charset="-52"/>
              </a:rPr>
              <a:t>Проміс</a:t>
            </a:r>
            <a:r>
              <a:rPr lang="uk-UA" alt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 створюється як екземпляр класу </a:t>
            </a:r>
            <a:r>
              <a:rPr lang="uk-UA" altLang="uk-UA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Promise</a:t>
            </a:r>
            <a:r>
              <a:rPr lang="uk-UA" alt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, який приймає функцію як аргумент (називається "виконавцем" (</a:t>
            </a:r>
            <a:r>
              <a:rPr lang="uk-UA" altLang="uk-UA" dirty="0" err="1">
                <a:solidFill>
                  <a:srgbClr val="2F2F37"/>
                </a:solidFill>
                <a:latin typeface="Montserrat" panose="00000500000000000000" pitchFamily="2" charset="-52"/>
              </a:rPr>
              <a:t>executor</a:t>
            </a:r>
            <a:r>
              <a:rPr lang="uk-UA" alt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)) і відразу викликає її, ще до створення і повернення </a:t>
            </a:r>
            <a:r>
              <a:rPr lang="uk-UA" altLang="uk-UA" dirty="0" err="1">
                <a:solidFill>
                  <a:srgbClr val="2F2F37"/>
                </a:solidFill>
                <a:latin typeface="Montserrat" panose="00000500000000000000" pitchFamily="2" charset="-52"/>
              </a:rPr>
              <a:t>промісу</a:t>
            </a:r>
            <a:r>
              <a:rPr lang="uk-UA" altLang="uk-UA" dirty="0">
                <a:solidFill>
                  <a:srgbClr val="2F2F37"/>
                </a:solidFill>
                <a:latin typeface="Montserrat" panose="00000500000000000000" pitchFamily="2" charset="-52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441AC-731C-4F66-810B-7E49B2E744F0}"/>
              </a:ext>
            </a:extLst>
          </p:cNvPr>
          <p:cNvSpPr txBox="1"/>
          <p:nvPr/>
        </p:nvSpPr>
        <p:spPr>
          <a:xfrm>
            <a:off x="2286000" y="148227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rgbClr val="0000CC"/>
                </a:solidFill>
              </a:rPr>
              <a:t>const promise = new Promise((resolve, reject) =&gt; {</a:t>
            </a:r>
          </a:p>
          <a:p>
            <a:r>
              <a:rPr lang="en-AU" sz="2000" b="1" dirty="0">
                <a:solidFill>
                  <a:srgbClr val="0000CC"/>
                </a:solidFill>
              </a:rPr>
              <a:t>  // Asynchronous operation</a:t>
            </a:r>
          </a:p>
          <a:p>
            <a:r>
              <a:rPr lang="en-AU" sz="2000" b="1" dirty="0">
                <a:solidFill>
                  <a:srgbClr val="0000CC"/>
                </a:solidFill>
              </a:rPr>
              <a:t>});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B444358-B79D-4820-A4B4-BF455345D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29" y="2674729"/>
            <a:ext cx="11291142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sz="1400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resolve</a:t>
            </a:r>
            <a:r>
              <a:rPr lang="uk-UA" altLang="uk-UA" sz="1400" b="1" dirty="0">
                <a:solidFill>
                  <a:srgbClr val="2F2F37"/>
                </a:solidFill>
                <a:latin typeface="Montserrat" panose="00000500000000000000" pitchFamily="2" charset="-52"/>
              </a:rPr>
              <a:t>(</a:t>
            </a:r>
            <a:r>
              <a:rPr lang="uk-UA" altLang="uk-UA" sz="1400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value</a:t>
            </a:r>
            <a:r>
              <a:rPr lang="uk-UA" altLang="uk-UA" sz="1400" b="1" dirty="0">
                <a:solidFill>
                  <a:srgbClr val="2F2F37"/>
                </a:solidFill>
                <a:latin typeface="Montserrat" panose="00000500000000000000" pitchFamily="2" charset="-52"/>
              </a:rPr>
              <a:t>) </a:t>
            </a:r>
            <a:r>
              <a:rPr lang="uk-UA" altLang="uk-UA" sz="1400" dirty="0">
                <a:solidFill>
                  <a:srgbClr val="2F2F37"/>
                </a:solidFill>
                <a:latin typeface="Montserrat" panose="00000500000000000000" pitchFamily="2" charset="-52"/>
              </a:rPr>
              <a:t>— функція для виклику у разі успішної операції. Переданий їй аргумент буде значенням виконаного </a:t>
            </a:r>
            <a:r>
              <a:rPr lang="uk-UA" altLang="uk-UA" sz="1400" dirty="0" err="1">
                <a:solidFill>
                  <a:srgbClr val="2F2F37"/>
                </a:solidFill>
                <a:latin typeface="Montserrat" panose="00000500000000000000" pitchFamily="2" charset="-52"/>
              </a:rPr>
              <a:t>промісу</a:t>
            </a:r>
            <a:r>
              <a:rPr lang="uk-UA" altLang="uk-UA" sz="1400" dirty="0">
                <a:solidFill>
                  <a:srgbClr val="2F2F37"/>
                </a:solidFill>
                <a:latin typeface="Montserrat" panose="00000500000000000000" pitchFamily="2" charset="-52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sz="1400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reject</a:t>
            </a:r>
            <a:r>
              <a:rPr lang="uk-UA" altLang="uk-UA" sz="1400" b="1" dirty="0">
                <a:solidFill>
                  <a:srgbClr val="2F2F37"/>
                </a:solidFill>
                <a:latin typeface="Montserrat" panose="00000500000000000000" pitchFamily="2" charset="-52"/>
              </a:rPr>
              <a:t>(</a:t>
            </a:r>
            <a:r>
              <a:rPr lang="uk-UA" altLang="uk-UA" sz="1400" b="1" dirty="0" err="1">
                <a:solidFill>
                  <a:srgbClr val="2F2F37"/>
                </a:solidFill>
                <a:latin typeface="Montserrat" panose="00000500000000000000" pitchFamily="2" charset="-52"/>
              </a:rPr>
              <a:t>error</a:t>
            </a:r>
            <a:r>
              <a:rPr lang="uk-UA" altLang="uk-UA" sz="1400" b="1" dirty="0">
                <a:solidFill>
                  <a:srgbClr val="2F2F37"/>
                </a:solidFill>
                <a:latin typeface="Montserrat" panose="00000500000000000000" pitchFamily="2" charset="-52"/>
              </a:rPr>
              <a:t>) </a:t>
            </a:r>
            <a:r>
              <a:rPr lang="uk-UA" altLang="uk-UA" sz="1400" dirty="0">
                <a:solidFill>
                  <a:srgbClr val="2F2F37"/>
                </a:solidFill>
                <a:latin typeface="Montserrat" panose="00000500000000000000" pitchFamily="2" charset="-52"/>
              </a:rPr>
              <a:t>— функція для виклику у разі помилки. Переданий їй аргумент буде значенням відхиленого </a:t>
            </a:r>
            <a:r>
              <a:rPr lang="uk-UA" altLang="uk-UA" sz="1400" dirty="0" err="1">
                <a:solidFill>
                  <a:srgbClr val="2F2F37"/>
                </a:solidFill>
                <a:latin typeface="Montserrat" panose="00000500000000000000" pitchFamily="2" charset="-52"/>
              </a:rPr>
              <a:t>промісу</a:t>
            </a:r>
            <a:r>
              <a:rPr lang="uk-UA" altLang="uk-UA" sz="1400" dirty="0">
                <a:solidFill>
                  <a:srgbClr val="2F2F37"/>
                </a:solidFill>
                <a:latin typeface="Montserrat" panose="00000500000000000000" pitchFamily="2" charset="-52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2D10F-5AC6-4F20-811B-6481414B0C62}"/>
              </a:ext>
            </a:extLst>
          </p:cNvPr>
          <p:cNvSpPr txBox="1"/>
          <p:nvPr/>
        </p:nvSpPr>
        <p:spPr>
          <a:xfrm>
            <a:off x="508948" y="3731134"/>
            <a:ext cx="9925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 повідомляє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, коли і як операція, з якою він пов'язаний, буде завершена. У ній можна виконувати будь-яку асинхронну операцію. Після її завершення потрібно викликати:</a:t>
            </a:r>
            <a:endParaRPr lang="en-AU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50A28AF-7C3D-450C-B136-A880BC61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633" y="4787539"/>
            <a:ext cx="7706667" cy="276999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resolve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для позначення успішного виконання. Результатом буде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fulfilled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BFDF48B-83E0-4763-BBDC-A0DF10ED0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633" y="5715876"/>
            <a:ext cx="8216077" cy="276999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reject()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у разі помилки, який встановлює стан промісу як "відхилений" (</a:t>
            </a:r>
            <a:r>
              <a:rPr kumimoji="0" lang="uk-UA" altLang="uk-UA" b="1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rejected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97E3D-5E55-40BB-8566-D8E5FB1725E8}"/>
              </a:ext>
            </a:extLst>
          </p:cNvPr>
          <p:cNvSpPr txBox="1"/>
          <p:nvPr/>
        </p:nvSpPr>
        <p:spPr>
          <a:xfrm>
            <a:off x="901700" y="5188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Або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7AA536-4093-419D-A1B9-693371B1D2E1}"/>
              </a:ext>
            </a:extLst>
          </p:cNvPr>
          <p:cNvSpPr txBox="1"/>
          <p:nvPr/>
        </p:nvSpPr>
        <p:spPr>
          <a:xfrm>
            <a:off x="901700" y="6208929"/>
            <a:ext cx="1045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Значення, що повертається цією функцією-виконавцем, ігнорується.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5481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5" name="Google Shape;168;p14">
            <a:extLst>
              <a:ext uri="{FF2B5EF4-FFF2-40B4-BE49-F238E27FC236}">
                <a16:creationId xmlns:a16="http://schemas.microsoft.com/office/drawing/2014/main" id="{9F256113-B259-45D1-843F-C1692166429D}"/>
              </a:ext>
            </a:extLst>
          </p:cNvPr>
          <p:cNvSpPr txBox="1"/>
          <p:nvPr/>
        </p:nvSpPr>
        <p:spPr>
          <a:xfrm>
            <a:off x="3133926" y="154935"/>
            <a:ext cx="61781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Створення </a:t>
            </a:r>
            <a:r>
              <a:rPr lang="uk-UA" sz="3600" b="1" dirty="0" err="1">
                <a:solidFill>
                  <a:srgbClr val="E6AF00"/>
                </a:solidFill>
                <a:latin typeface="Arial"/>
                <a:cs typeface="Arial"/>
              </a:rPr>
              <a:t>проміса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 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DBEB83-D1C3-4BB7-BE61-44C027B4D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26" y="798052"/>
            <a:ext cx="5349522" cy="13530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E63150-CC21-45C9-B5B5-334505908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93" y="2151093"/>
            <a:ext cx="3840813" cy="20880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30CAB3-B51D-4293-B905-BCDC679A8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846" y="2519620"/>
            <a:ext cx="5349521" cy="11764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295C365-3294-4C58-91E5-2318DDC1A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247" y="3869488"/>
            <a:ext cx="6910459" cy="7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2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then()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620B63-8E21-402B-8549-997DBEA50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13" y="802287"/>
            <a:ext cx="8187987" cy="3515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3CF24-37D5-486A-B227-41DE8449B6C2}"/>
              </a:ext>
            </a:extLst>
          </p:cNvPr>
          <p:cNvSpPr txBox="1"/>
          <p:nvPr/>
        </p:nvSpPr>
        <p:spPr>
          <a:xfrm>
            <a:off x="3048000" y="449460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 err="1">
                <a:solidFill>
                  <a:srgbClr val="0000CC"/>
                </a:solidFill>
              </a:rPr>
              <a:t>promise.then</a:t>
            </a:r>
            <a:r>
              <a:rPr lang="en-AU" sz="2000" b="1" dirty="0">
                <a:solidFill>
                  <a:srgbClr val="0000CC"/>
                </a:solidFill>
              </a:rPr>
              <a:t>(</a:t>
            </a:r>
            <a:r>
              <a:rPr lang="en-AU" sz="2000" b="1" dirty="0" err="1">
                <a:solidFill>
                  <a:srgbClr val="0000CC"/>
                </a:solidFill>
              </a:rPr>
              <a:t>onResolve</a:t>
            </a:r>
            <a:r>
              <a:rPr lang="en-AU" sz="2000" b="1" dirty="0">
                <a:solidFill>
                  <a:srgbClr val="0000CC"/>
                </a:solidFill>
              </a:rPr>
              <a:t>, </a:t>
            </a:r>
            <a:r>
              <a:rPr lang="en-AU" sz="2000" b="1" dirty="0" err="1">
                <a:solidFill>
                  <a:srgbClr val="0000CC"/>
                </a:solidFill>
              </a:rPr>
              <a:t>onReject</a:t>
            </a:r>
            <a:r>
              <a:rPr lang="en-AU" sz="2000" b="1" dirty="0">
                <a:solidFill>
                  <a:srgbClr val="0000CC"/>
                </a:solidFill>
              </a:rPr>
              <a:t>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03E1E0-E7AA-49F2-B28E-4D5862845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631" y="5071390"/>
            <a:ext cx="7621550" cy="15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6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then()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21C0E1-AE7F-4259-8B81-C9D38ED51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40" y="801225"/>
            <a:ext cx="5806059" cy="3122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48BD14-555D-4A84-9289-9092E1001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577" y="4456436"/>
            <a:ext cx="7486923" cy="19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52600-9BC8-4289-8D72-85104C6DD75F}"/>
              </a:ext>
            </a:extLst>
          </p:cNvPr>
          <p:cNvSpPr txBox="1"/>
          <p:nvPr/>
        </p:nvSpPr>
        <p:spPr>
          <a:xfrm>
            <a:off x="986713" y="905719"/>
            <a:ext cx="8483858" cy="773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існують у нас існує два основних таких типи серверів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дві групи)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Друга</a:t>
            </a:r>
            <a:r>
              <a:rPr lang="uk-UA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група – це</a:t>
            </a:r>
            <a:r>
              <a:rPr lang="en-US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ru-RU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D4FC44-8178-46C9-9EE9-8682CEF6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53" y="1915739"/>
            <a:ext cx="3503920" cy="1513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42768-AE7A-4D0C-B176-0630449E4D47}"/>
              </a:ext>
            </a:extLst>
          </p:cNvPr>
          <p:cNvSpPr txBox="1"/>
          <p:nvPr/>
        </p:nvSpPr>
        <p:spPr>
          <a:xfrm>
            <a:off x="1260287" y="2021764"/>
            <a:ext cx="6127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сервер - це сервер який не вміє повертати HTML сторінки</a:t>
            </a:r>
            <a:r>
              <a:rPr lang="ru-RU" b="1" dirty="0"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це той сервер який вміє повертати лише дані у вигляді </a:t>
            </a:r>
            <a:r>
              <a:rPr lang="en-US" sz="1800" b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json-</a:t>
            </a:r>
            <a:r>
              <a:rPr lang="ru-RU" sz="1800" b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форматі</a:t>
            </a:r>
            <a:endParaRPr lang="en-A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CF88E7-D0EA-4CD6-9113-BE0347EC6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81" y="3428999"/>
            <a:ext cx="7017928" cy="20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then()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4739B-70BE-4C05-9625-609EE92A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770" y="1906777"/>
            <a:ext cx="4495800" cy="1246495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У прикладі 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callback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onResolve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буде викликана через дві секунди, якщо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успішно виконається, а 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onReject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буде викликана через дві секунди у тому разі, якщо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виконається з помилкою.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95D0F5-7984-435D-B278-65A26216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03" y="1098472"/>
            <a:ext cx="5870948" cy="46610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373C49-11FE-4666-9E59-90B3865B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770" y="3604700"/>
            <a:ext cx="3959269" cy="136099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19E9CF8-CEE8-4503-8A2A-6AB9B26D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046" y="5467926"/>
            <a:ext cx="5106524" cy="846386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Якщо функції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onResolve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і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onReject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містять складну логіку, їх для зручності оголошують як зовнішні функції і передають у метод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за ім'ям.</a:t>
            </a:r>
            <a:r>
              <a:rPr kumimoji="0" lang="uk-UA" altLang="uk-UA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56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catch()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AFBE3E-0858-4133-9590-D6BF3BD1F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48" y="1277035"/>
            <a:ext cx="9829800" cy="646331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На практиці в методі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обробляють тільки успішне виконання промісу.</a:t>
            </a:r>
            <a:endParaRPr kumimoji="0" lang="uk-UA" altLang="uk-UA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Помилку його виконання обробляють у спеціальному методі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для «відловлювання» помилок.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A1B835-1424-473B-9AF2-53027034A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48" y="1961109"/>
            <a:ext cx="2872897" cy="17091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6388A6-D9D0-4B89-9E82-ABF0B14E4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02" y="4499280"/>
            <a:ext cx="4385998" cy="234504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1821481-990F-4030-BD77-10C8F762D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48" y="3761624"/>
            <a:ext cx="11148452" cy="646331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 в методі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буде викликана в разі виконання </a:t>
            </a:r>
            <a:r>
              <a:rPr kumimoji="0" lang="uk-UA" altLang="uk-UA" sz="1300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промісу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з помилкою, і отримає цю помилку як аргумент. Метод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</a:t>
            </a:r>
            <a:r>
              <a:rPr kumimoji="0" lang="uk-UA" altLang="uk-UA" sz="1300" b="0" i="0" u="none" strike="noStrike" cap="none" normalizeH="0" baseline="0" dirty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має йти після </a:t>
            </a:r>
            <a:r>
              <a:rPr kumimoji="0" lang="uk-UA" altLang="uk-UA" b="0" i="0" u="none" strike="noStrike" cap="none" normalizeH="0" baseline="0" dirty="0" err="1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</a:t>
            </a:r>
            <a:r>
              <a:rPr kumimoji="0" lang="uk-UA" altLang="uk-U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89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catch()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A1652-4308-419B-8DFC-8464EA16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91" y="1033312"/>
            <a:ext cx="5407911" cy="38665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B997A9-BB94-4355-A6ED-ECA963EF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66" y="3154601"/>
            <a:ext cx="3467400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24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finally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D0AF7A-8129-4CBA-A5D6-941B572CD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90" y="860366"/>
            <a:ext cx="9283337" cy="569387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Цей метод може бути корисним, якщо необхідно виконати код після того, як проміс буде виконаний незалежно від результату (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fulfilled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або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rejected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).</a:t>
            </a:r>
            <a:r>
              <a:rPr kumimoji="0" lang="uk-UA" altLang="uk-UA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0B396B-29E6-4BFA-91D7-AC3DE6DB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377" y="1569090"/>
            <a:ext cx="3425091" cy="212334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7EB43FA-47DF-4357-9BA0-D63FE67E1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044" y="4162697"/>
            <a:ext cx="8516983" cy="365760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finally()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дозволяє уникнути дублювання коду в обробниках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і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068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finally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122DEA-312A-4177-9FC6-1B0991F3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37" y="1536386"/>
            <a:ext cx="6675698" cy="307112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7D10C5F-76B4-4716-B64D-957F7BC1C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701" y="914400"/>
            <a:ext cx="8516983" cy="365760"/>
          </a:xfrm>
          <a:prstGeom prst="rect">
            <a:avLst/>
          </a:prstGeom>
          <a:solidFill>
            <a:srgbClr val="ECEF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Метод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finally()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дозволяє уникнути дублювання коду в обробниках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then()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 і </a:t>
            </a:r>
            <a:r>
              <a:rPr kumimoji="0" lang="uk-UA" altLang="uk-UA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catch()</a:t>
            </a:r>
            <a:r>
              <a:rPr kumimoji="0" lang="uk-UA" altLang="uk-UA" sz="1300" b="0" i="0" u="none" strike="noStrike" cap="none" normalizeH="0" baseline="0">
                <a:ln>
                  <a:noFill/>
                </a:ln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A045D-376E-4CC1-843C-EBF66710FB09}"/>
              </a:ext>
            </a:extLst>
          </p:cNvPr>
          <p:cNvSpPr txBox="1"/>
          <p:nvPr/>
        </p:nvSpPr>
        <p:spPr>
          <a:xfrm>
            <a:off x="1201782" y="5055011"/>
            <a:ext cx="10319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Колбек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-функція не отримає жодних аргументів, оскільки неможливо визначити, чи був </a:t>
            </a:r>
            <a:r>
              <a:rPr lang="uk-UA" b="0" i="0" dirty="0" err="1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проміс</a:t>
            </a:r>
            <a:r>
              <a:rPr lang="uk-UA" b="0" i="0" dirty="0">
                <a:solidFill>
                  <a:srgbClr val="2F2F37"/>
                </a:solidFill>
                <a:effectLst/>
                <a:latin typeface="Montserrat" panose="00000500000000000000" pitchFamily="2" charset="-52"/>
              </a:rPr>
              <a:t> виконаний або відхилений. Тут буде виконуватися код, який необхідно запустити в будь-якому разі.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7081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Метод  </a:t>
            </a:r>
            <a:r>
              <a:rPr lang="en-US" sz="3600" b="1" dirty="0">
                <a:solidFill>
                  <a:srgbClr val="E6AF00"/>
                </a:solidFill>
                <a:latin typeface="Arial"/>
                <a:cs typeface="Arial"/>
              </a:rPr>
              <a:t>catch()</a:t>
            </a:r>
            <a:endParaRPr lang="uk-UA" sz="3600" b="1" dirty="0">
              <a:solidFill>
                <a:srgbClr val="E6AF00"/>
              </a:solidFill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3D0594-EE6A-49FF-90EA-1C4EE332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51" y="1893437"/>
            <a:ext cx="6675698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925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2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90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64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057262" y="154935"/>
            <a:ext cx="7358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AU" sz="3600" b="1" dirty="0">
                <a:solidFill>
                  <a:srgbClr val="E6AF00"/>
                </a:solidFill>
                <a:latin typeface="Arial"/>
                <a:cs typeface="Arial"/>
              </a:rPr>
              <a:t>HTTP-</a:t>
            </a:r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запити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D4FC44-8178-46C9-9EE9-8682CEF6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3" y="1843861"/>
            <a:ext cx="5028288" cy="2171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25BADA-6359-42C7-B103-D64A94651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26345"/>
            <a:ext cx="5604133" cy="15132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00A486-95DF-4AC2-8E32-23B6E88B9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41371"/>
            <a:ext cx="5736731" cy="16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973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</a:p>
        </p:txBody>
      </p:sp>
    </p:spTree>
    <p:extLst>
      <p:ext uri="{BB962C8B-B14F-4D97-AF65-F5344CB8AC3E}">
        <p14:creationId xmlns:p14="http://schemas.microsoft.com/office/powerpoint/2010/main" val="10362139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  <p:sp>
        <p:nvSpPr>
          <p:cNvPr id="6" name="Google Shape;168;p14">
            <a:extLst>
              <a:ext uri="{FF2B5EF4-FFF2-40B4-BE49-F238E27FC236}">
                <a16:creationId xmlns:a16="http://schemas.microsoft.com/office/drawing/2014/main" id="{DDE9465D-A41B-495A-A084-D7AB01C16051}"/>
              </a:ext>
            </a:extLst>
          </p:cNvPr>
          <p:cNvSpPr txBox="1"/>
          <p:nvPr/>
        </p:nvSpPr>
        <p:spPr>
          <a:xfrm>
            <a:off x="343837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Тайм-аут</a:t>
            </a:r>
          </a:p>
        </p:txBody>
      </p:sp>
    </p:spTree>
    <p:extLst>
      <p:ext uri="{BB962C8B-B14F-4D97-AF65-F5344CB8AC3E}">
        <p14:creationId xmlns:p14="http://schemas.microsoft.com/office/powerpoint/2010/main" val="9367075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37352" y="74548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Синтаксис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37352" y="74548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Синтаксис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4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37352" y="74548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Синтаксис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77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37352" y="74548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Синтаксис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4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34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9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6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3567497" y="154935"/>
            <a:ext cx="531524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uk-UA" sz="3600" b="1" dirty="0">
                <a:solidFill>
                  <a:srgbClr val="E6AF00"/>
                </a:solidFill>
                <a:latin typeface="Arial"/>
                <a:cs typeface="Arial"/>
              </a:rPr>
              <a:t>Фон</a:t>
            </a:r>
            <a:endParaRPr sz="3600" b="1" dirty="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8B7C5-CE26-4F78-B6FA-1DC21AF2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48" y="154935"/>
            <a:ext cx="121937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52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5799</TotalTime>
  <Words>3353</Words>
  <Application>Microsoft Office PowerPoint</Application>
  <PresentationFormat>Широкий екран</PresentationFormat>
  <Paragraphs>294</Paragraphs>
  <Slides>101</Slides>
  <Notes>101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101</vt:i4>
      </vt:variant>
    </vt:vector>
  </HeadingPairs>
  <TitlesOfParts>
    <vt:vector size="109" baseType="lpstr">
      <vt:lpstr>Arial</vt:lpstr>
      <vt:lpstr>Calibri</vt:lpstr>
      <vt:lpstr>Calibri Light</vt:lpstr>
      <vt:lpstr>Consolas</vt:lpstr>
      <vt:lpstr>Fira Code</vt:lpstr>
      <vt:lpstr>Montserrat</vt:lpstr>
      <vt:lpstr>Roboto</vt:lpstr>
      <vt:lpstr>Тема Office</vt:lpstr>
      <vt:lpstr>    Лекція №14  HTTP-запити.REST API. AJAX. Крос-доменні запити. Пагінація        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Лекція №3 Позиціювання елементів. Види верстки.</dc:title>
  <dc:creator>Светлана Проскура</dc:creator>
  <cp:lastModifiedBy>Светлана Проскура</cp:lastModifiedBy>
  <cp:revision>119</cp:revision>
  <dcterms:created xsi:type="dcterms:W3CDTF">2022-09-27T22:39:53Z</dcterms:created>
  <dcterms:modified xsi:type="dcterms:W3CDTF">2024-12-26T15:56:29Z</dcterms:modified>
</cp:coreProperties>
</file>